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57" r:id="rId4"/>
    <p:sldId id="258" r:id="rId5"/>
    <p:sldId id="260" r:id="rId6"/>
    <p:sldId id="261" r:id="rId7"/>
    <p:sldId id="283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6" r:id="rId27"/>
    <p:sldId id="280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14" autoAdjust="0"/>
  </p:normalViewPr>
  <p:slideViewPr>
    <p:cSldViewPr>
      <p:cViewPr>
        <p:scale>
          <a:sx n="114" d="100"/>
          <a:sy n="114" d="100"/>
        </p:scale>
        <p:origin x="-14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A719D0-71CE-42EA-89B8-E34A5DAE02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165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FA028B7-EB2E-4367-BFD1-0FAF5924E2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741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56179-5A0F-4D85-AE63-EB259E1D0CD8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02458C-D997-44AF-AE86-2CF283B010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94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8FC4-AD52-4C51-ADFC-D9074B1207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48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55651-66B1-4D47-ACFC-E50471E05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1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4789-E1EC-41BE-8141-3938933B51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21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E29C-F0E2-4CF6-A695-B9982737F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63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86E6-7304-41BC-AF7A-ADDD84D161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3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78FC-6142-49E5-9C46-7D884245C3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7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79EE-095B-4BE9-947A-AFD8CEE7F6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89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2955-2092-4E67-9140-2CFD27E0BC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59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0E67-A1C9-456D-84DF-CC02C1DD20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708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CAE3-3D4D-40A8-AEA4-6A1A2C39BA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9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A4FCC807-276C-4A2D-8C8A-E699E4215D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hyperlink" Target="https://www.icpsr.umich.edu/icpsr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pop.umn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data.worldbank.org/index.php/home" TargetMode="External"/><Relationship Id="rId2" Type="http://schemas.openxmlformats.org/officeDocument/2006/relationships/hyperlink" Target="https://ipl.econ.duke.edu/dthomas/dev_dat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cam.ac.uk/economics/referenci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guides.cam.ac.uk/plagiarism/hom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eb.a.ebscohost.com/ehost/search/basic?sid=3d6f9222-3c84-4688-a1ad-180fff7d8dc8@sessionmgr4009&amp;vid=0&amp;hid=4114" TargetMode="External"/><Relationship Id="rId7" Type="http://schemas.openxmlformats.org/officeDocument/2006/relationships/hyperlink" Target="http://apps.webofknowledge.com/WOS_GeneralSearch_input.do?product=WOS&amp;search_mode=GeneralSearch&amp;SID=3EPtLLMb68EzYqv3BUB&amp;preferencesSaved=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scopus.com/home.uri?zone=header&amp;origin=searchbasic" TargetMode="Externa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a.ebscohost.com/ehost/search/basic?sid=3d6f9222-3c84-4688-a1ad-180fff7d8dc8@sessionmgr4009&amp;vid=0&amp;hid=411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marshlib@hermes.cam.ac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4908550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smtClean="0">
                <a:latin typeface="+mn-lt"/>
              </a:rPr>
              <a:t>Dissertation resources     </a:t>
            </a:r>
            <a:r>
              <a:rPr lang="en-US" altLang="en-US" sz="4800" dirty="0" smtClean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Lent 2017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03575" y="115888"/>
            <a:ext cx="5761038" cy="151288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AutoShape 6" descr="Image result for bloomberg sc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460375" y="4292600"/>
            <a:ext cx="2527300" cy="93662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9475" y="4279900"/>
            <a:ext cx="2527300" cy="93503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72225" y="1844675"/>
            <a:ext cx="2527300" cy="936625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411913" y="2852738"/>
            <a:ext cx="2527300" cy="93662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437313" y="3860800"/>
            <a:ext cx="2527300" cy="136842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UK Data Service Discover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79216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FRED (Federal Reserve Economic Data)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412875"/>
            <a:ext cx="86661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48038" y="4173538"/>
            <a:ext cx="3240087" cy="1800225"/>
          </a:xfrm>
          <a:prstGeom prst="wedgeRoundRectCallout">
            <a:avLst>
              <a:gd name="adj1" fmla="val -78307"/>
              <a:gd name="adj2" fmla="val 19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“</a:t>
            </a:r>
            <a:r>
              <a:rPr lang="en-GB" sz="2400" i="1" dirty="0"/>
              <a:t>One of the most amazing economics websites in the World</a:t>
            </a:r>
            <a:r>
              <a:rPr lang="en-GB" sz="2400" dirty="0"/>
              <a:t>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9425" y="4152900"/>
            <a:ext cx="1860550" cy="180022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ALFRED (Archival Economic Data)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72009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Office for National Statistics</a:t>
            </a: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7777163" cy="436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4175" y="398463"/>
            <a:ext cx="8375650" cy="727075"/>
          </a:xfrm>
        </p:spPr>
        <p:txBody>
          <a:bodyPr/>
          <a:lstStyle/>
          <a:p>
            <a:r>
              <a:rPr lang="en-GB" altLang="en-US" smtClean="0"/>
              <a:t>Datasets : Macro – others are very expensive</a:t>
            </a:r>
          </a:p>
        </p:txBody>
      </p:sp>
      <p:pic>
        <p:nvPicPr>
          <p:cNvPr id="1638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7991475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75650" cy="423862"/>
          </a:xfrm>
        </p:spPr>
        <p:txBody>
          <a:bodyPr/>
          <a:lstStyle/>
          <a:p>
            <a:r>
              <a:rPr lang="en-GB" altLang="en-US" sz="3200" smtClean="0"/>
              <a:t>Indiastat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12875"/>
            <a:ext cx="8567738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International Country Risk Guide (ICRG)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424863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WRDS (Wharton Research Data Services)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650" y="1844675"/>
            <a:ext cx="4103688" cy="136842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85813" y="3644900"/>
            <a:ext cx="6881812" cy="158432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4175" y="398463"/>
            <a:ext cx="8580438" cy="423862"/>
          </a:xfrm>
        </p:spPr>
        <p:txBody>
          <a:bodyPr anchor="ctr" anchorCtr="1"/>
          <a:lstStyle/>
          <a:p>
            <a:r>
              <a:rPr lang="en-GB" altLang="en-US" sz="3600" smtClean="0"/>
              <a:t>Contact … </a:t>
            </a:r>
            <a:r>
              <a:rPr lang="en-GB" altLang="en-US" sz="2800" smtClean="0"/>
              <a:t>Judge Business School Library</a:t>
            </a:r>
            <a:endParaRPr lang="en-GB" altLang="en-US" sz="36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4175" y="4868863"/>
            <a:ext cx="8374063" cy="906462"/>
          </a:xfrm>
        </p:spPr>
        <p:txBody>
          <a:bodyPr anchor="ctr" anchorCtr="1"/>
          <a:lstStyle/>
          <a:p>
            <a:pPr marL="0" indent="0">
              <a:buFontTx/>
              <a:buNone/>
            </a:pPr>
            <a:r>
              <a:rPr lang="en-GB" altLang="en-US" sz="4400" smtClean="0"/>
              <a:t>infolib@jbs.cam.ac.uk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750" y="1412875"/>
            <a:ext cx="8135938" cy="244792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64537" cy="423863"/>
          </a:xfrm>
        </p:spPr>
        <p:txBody>
          <a:bodyPr/>
          <a:lstStyle/>
          <a:p>
            <a:r>
              <a:rPr lang="en-GB" altLang="en-US" sz="3600" smtClean="0"/>
              <a:t>Datasets : Micro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388" y="1484313"/>
            <a:ext cx="280828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600" b="1" dirty="0"/>
              <a:t>For the UK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25923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365625"/>
            <a:ext cx="235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Introduction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750" y="1773238"/>
            <a:ext cx="7272338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Resources for your literature search</a:t>
            </a:r>
            <a:r>
              <a:rPr lang="en-GB" dirty="0"/>
              <a:t>	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7213" y="3141663"/>
            <a:ext cx="7273925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Data 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5625" y="4581525"/>
            <a:ext cx="7272338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Library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64537" cy="423863"/>
          </a:xfrm>
        </p:spPr>
        <p:txBody>
          <a:bodyPr/>
          <a:lstStyle/>
          <a:p>
            <a:r>
              <a:rPr lang="en-GB" altLang="en-US" sz="3600" smtClean="0"/>
              <a:t>Datasets : Micro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388" y="1484313"/>
            <a:ext cx="532923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600" b="1" dirty="0"/>
              <a:t>For North America</a:t>
            </a:r>
          </a:p>
        </p:txBody>
      </p:sp>
      <p:pic>
        <p:nvPicPr>
          <p:cNvPr id="2253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2338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860800"/>
            <a:ext cx="7953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797425"/>
            <a:ext cx="17637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64537" cy="423863"/>
          </a:xfrm>
        </p:spPr>
        <p:txBody>
          <a:bodyPr/>
          <a:lstStyle/>
          <a:p>
            <a:r>
              <a:rPr lang="en-GB" altLang="en-US" sz="3600" smtClean="0"/>
              <a:t>Datasets : Micro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388" y="1484313"/>
            <a:ext cx="597693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600" b="1" dirty="0"/>
              <a:t>For developing countries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95288" y="2852738"/>
            <a:ext cx="67691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3200" b="1">
                <a:hlinkClick r:id="rId2"/>
              </a:rPr>
              <a:t>Microdata from developing countries </a:t>
            </a:r>
            <a:r>
              <a:rPr lang="en-GB" altLang="en-US" sz="2000" b="1"/>
              <a:t>(Duke University)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528638" y="4437063"/>
            <a:ext cx="676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3200" b="1">
                <a:hlinkClick r:id="rId3"/>
              </a:rPr>
              <a:t>World Bank Microdata Library</a:t>
            </a:r>
            <a:endParaRPr lang="en-GB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/>
              <a:t>Datasets : Financial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3845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81488"/>
            <a:ext cx="40322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36718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95438"/>
            <a:ext cx="2519363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8813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5051425"/>
            <a:ext cx="3095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ultiply 10"/>
          <p:cNvSpPr/>
          <p:nvPr/>
        </p:nvSpPr>
        <p:spPr>
          <a:xfrm>
            <a:off x="5543550" y="1595438"/>
            <a:ext cx="2016125" cy="20494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Library dissertation support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781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23850" y="3359150"/>
            <a:ext cx="698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3200" b="1">
                <a:hlinkClick r:id="rId3"/>
              </a:rPr>
              <a:t>Referencing</a:t>
            </a:r>
            <a:r>
              <a:rPr lang="en-GB" altLang="en-US" sz="2800"/>
              <a:t> (Guide to preferred Faculty of Economics referencing style)</a:t>
            </a:r>
          </a:p>
          <a:p>
            <a:pPr eaLnBrk="1" hangingPunct="1">
              <a:buFont typeface="Arial" charset="0"/>
              <a:buChar char="•"/>
            </a:pPr>
            <a:endParaRPr lang="en-GB" altLang="en-US" sz="2800"/>
          </a:p>
          <a:p>
            <a:pPr eaLnBrk="1" hangingPunct="1">
              <a:buFont typeface="Arial" charset="0"/>
              <a:buChar char="•"/>
            </a:pPr>
            <a:r>
              <a:rPr lang="en-GB" altLang="en-US" sz="3200" b="1">
                <a:hlinkClick r:id="rId4"/>
              </a:rPr>
              <a:t>Avoiding plagiarism</a:t>
            </a:r>
            <a:endParaRPr lang="en-GB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/>
              <a:t>Library dissertation support</a:t>
            </a:r>
            <a:endParaRPr lang="en-GB" altLang="en-US" smtClean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12888"/>
            <a:ext cx="81375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419475" y="2060575"/>
            <a:ext cx="1368425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398463"/>
            <a:ext cx="8364537" cy="423862"/>
          </a:xfrm>
        </p:spPr>
        <p:txBody>
          <a:bodyPr/>
          <a:lstStyle/>
          <a:p>
            <a:r>
              <a:rPr lang="en-GB" altLang="en-US" sz="2800" smtClean="0"/>
              <a:t>Library dissertation support</a:t>
            </a:r>
            <a:endParaRPr lang="en-GB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1258888" y="1412875"/>
            <a:ext cx="6049962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/>
              <a:t>Software Manuals @ 70 H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60499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/>
              <a:t>Library dissertation support</a:t>
            </a:r>
            <a:endParaRPr lang="en-GB" alt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871538" y="1403350"/>
            <a:ext cx="748823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/>
              <a:t>Online data software resources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569325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/>
              <a:t>Library dissertation support</a:t>
            </a:r>
            <a:endParaRPr lang="en-GB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1258888" y="1412875"/>
            <a:ext cx="6049962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/>
              <a:t>Study Guides @ 110 A</a:t>
            </a:r>
          </a:p>
        </p:txBody>
      </p:sp>
      <p:pic>
        <p:nvPicPr>
          <p:cNvPr id="297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42497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/>
              <a:t>Library dissertation support</a:t>
            </a:r>
            <a:endParaRPr lang="en-GB" alt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930275" y="1412875"/>
            <a:ext cx="6697663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/>
              <a:t>Sample MPhil dissertations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302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/>
              <a:t>Library dissertation support</a:t>
            </a:r>
            <a:endParaRPr lang="en-GB" alt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139700" y="1412875"/>
            <a:ext cx="511175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/>
              <a:t>Comb binding service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79388" y="2781300"/>
            <a:ext cx="403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3600" b="1"/>
              <a:t>£1 per binding</a:t>
            </a:r>
          </a:p>
          <a:p>
            <a:pPr eaLnBrk="1" hangingPunct="1">
              <a:buFont typeface="Arial" charset="0"/>
              <a:buChar char="•"/>
            </a:pPr>
            <a:endParaRPr lang="en-GB" altLang="en-US" sz="3600" b="1"/>
          </a:p>
          <a:p>
            <a:pPr eaLnBrk="1" hangingPunct="1">
              <a:buFont typeface="Arial" charset="0"/>
              <a:buChar char="•"/>
            </a:pPr>
            <a:r>
              <a:rPr lang="en-GB" altLang="en-US" sz="3600" b="1"/>
              <a:t>While you wait (5 minutes)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5963" y="1484313"/>
            <a:ext cx="2952750" cy="14414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643438" y="3141663"/>
            <a:ext cx="4105275" cy="23749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Literature searching ...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8313" y="1639888"/>
            <a:ext cx="2251075" cy="79216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>
            <a:hlinkClick r:id="rId3"/>
          </p:cNvPr>
          <p:cNvSpPr/>
          <p:nvPr/>
        </p:nvSpPr>
        <p:spPr>
          <a:xfrm>
            <a:off x="490538" y="2843213"/>
            <a:ext cx="2235200" cy="77946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hlinkClick r:id="rId5"/>
          </p:cNvPr>
          <p:cNvSpPr/>
          <p:nvPr/>
        </p:nvSpPr>
        <p:spPr>
          <a:xfrm>
            <a:off x="558800" y="4941888"/>
            <a:ext cx="2160588" cy="71913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>
            <a:hlinkClick r:id="rId7"/>
          </p:cNvPr>
          <p:cNvSpPr/>
          <p:nvPr/>
        </p:nvSpPr>
        <p:spPr>
          <a:xfrm>
            <a:off x="525463" y="4056063"/>
            <a:ext cx="2182812" cy="72072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ular Callout 2"/>
          <p:cNvSpPr/>
          <p:nvPr/>
        </p:nvSpPr>
        <p:spPr>
          <a:xfrm>
            <a:off x="3924300" y="1557338"/>
            <a:ext cx="4679950" cy="1800225"/>
          </a:xfrm>
          <a:prstGeom prst="wedgeRoundRectCallout">
            <a:avLst>
              <a:gd name="adj1" fmla="val -73169"/>
              <a:gd name="adj2" fmla="val 39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/>
              <a:t>For economic literature only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Covers most important economic journals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/>
              <a:t>Very good for older material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/>
              <a:t>No citation searching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956050" y="3789363"/>
            <a:ext cx="4679950" cy="2160587"/>
          </a:xfrm>
          <a:prstGeom prst="wedgeRoundRectCallout">
            <a:avLst>
              <a:gd name="adj1" fmla="val -74424"/>
              <a:gd name="adj2" fmla="val 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Cover many subjects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Scopus has more economics material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 err="1"/>
              <a:t>WoS</a:t>
            </a:r>
            <a:r>
              <a:rPr lang="en-GB" sz="2000" b="1" dirty="0"/>
              <a:t> has more older material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Both allow citation searching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smtClean="0"/>
              <a:t>Finally …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11863" y="115888"/>
            <a:ext cx="2952750" cy="93662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0825" y="1628775"/>
            <a:ext cx="80660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GB" sz="3600" b="1" dirty="0"/>
              <a:t>marshlib@hermes.ac.uk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0825" y="3716338"/>
            <a:ext cx="33845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GB" sz="3600" b="1" dirty="0"/>
              <a:t>Issue Desk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95738" y="2852738"/>
            <a:ext cx="4392612" cy="25209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Literature searching ...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7988" y="2006600"/>
            <a:ext cx="2251075" cy="79216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>
            <a:hlinkClick r:id="rId3"/>
          </p:cNvPr>
          <p:cNvSpPr/>
          <p:nvPr/>
        </p:nvSpPr>
        <p:spPr>
          <a:xfrm>
            <a:off x="395288" y="3795713"/>
            <a:ext cx="2235200" cy="77946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ounded Rectangular Callout 2"/>
          <p:cNvSpPr/>
          <p:nvPr/>
        </p:nvSpPr>
        <p:spPr>
          <a:xfrm>
            <a:off x="3995738" y="1916113"/>
            <a:ext cx="4679950" cy="1152525"/>
          </a:xfrm>
          <a:prstGeom prst="wedgeRoundRectCallout">
            <a:avLst>
              <a:gd name="adj1" fmla="val -75141"/>
              <a:gd name="adj2" fmla="val -17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/>
              <a:t>Multi-subject (incl. economics)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Covers many journals not indexed by other bibliographic databases</a:t>
            </a:r>
          </a:p>
          <a:p>
            <a:pPr>
              <a:defRPr/>
            </a:pPr>
            <a:endParaRPr lang="en-GB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908425" y="3789363"/>
            <a:ext cx="4767263" cy="1223962"/>
          </a:xfrm>
          <a:prstGeom prst="wedgeRoundRectCallout">
            <a:avLst>
              <a:gd name="adj1" fmla="val -73389"/>
              <a:gd name="adj2" fmla="val -17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Business, banking, finance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/>
              <a:t>Publications from 1886 onwards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Not everything you find will be online or available in Cambridge …</a:t>
            </a:r>
            <a:endParaRPr lang="en-GB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5916613" cy="4067175"/>
          </a:xfrm>
        </p:spPr>
        <p:txBody>
          <a:bodyPr/>
          <a:lstStyle/>
          <a:p>
            <a:r>
              <a:rPr lang="en-GB" altLang="en-US" sz="3600" b="1" smtClean="0"/>
              <a:t>Inter-library loan service</a:t>
            </a:r>
          </a:p>
          <a:p>
            <a:r>
              <a:rPr lang="en-GB" altLang="en-US" sz="3600" b="1" smtClean="0"/>
              <a:t>£3 per article</a:t>
            </a:r>
          </a:p>
          <a:p>
            <a:r>
              <a:rPr lang="en-GB" altLang="en-US" sz="3600" b="1" smtClean="0"/>
              <a:t>Email </a:t>
            </a:r>
            <a:r>
              <a:rPr lang="en-GB" altLang="en-US" sz="2800" b="1" smtClean="0"/>
              <a:t>: </a:t>
            </a:r>
            <a:r>
              <a:rPr lang="en-GB" altLang="en-US" sz="2800" b="1" smtClean="0">
                <a:hlinkClick r:id="rId2"/>
              </a:rPr>
              <a:t>marshlib@hermes.cam.ac.uk</a:t>
            </a:r>
            <a:endParaRPr lang="en-GB" altLang="en-US" sz="2800" b="1" smtClean="0"/>
          </a:p>
          <a:p>
            <a:endParaRPr lang="en-GB" altLang="en-US" sz="2800" b="1" smtClean="0"/>
          </a:p>
        </p:txBody>
      </p:sp>
      <p:sp>
        <p:nvSpPr>
          <p:cNvPr id="4" name="Rounded Rectangle 3"/>
          <p:cNvSpPr/>
          <p:nvPr/>
        </p:nvSpPr>
        <p:spPr>
          <a:xfrm>
            <a:off x="6588125" y="1844675"/>
            <a:ext cx="2232025" cy="388778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Not everything you find will be online or available in Cambridge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5916613" cy="4067175"/>
          </a:xfrm>
        </p:spPr>
        <p:txBody>
          <a:bodyPr/>
          <a:lstStyle/>
          <a:p>
            <a:pPr>
              <a:defRPr/>
            </a:pPr>
            <a:endParaRPr lang="en-GB" sz="2800" b="1" dirty="0" smtClean="0"/>
          </a:p>
          <a:p>
            <a:pPr>
              <a:defRPr/>
            </a:pPr>
            <a:endParaRPr lang="en-GB" sz="2800" b="1" dirty="0"/>
          </a:p>
          <a:p>
            <a:pPr>
              <a:defRPr/>
            </a:pPr>
            <a:endParaRPr lang="en-GB" sz="2800" b="1" dirty="0" smtClean="0"/>
          </a:p>
          <a:p>
            <a:pPr>
              <a:defRPr/>
            </a:pPr>
            <a:endParaRPr lang="en-GB" sz="2800" b="1" dirty="0" smtClean="0"/>
          </a:p>
          <a:p>
            <a:pPr>
              <a:defRPr/>
            </a:pPr>
            <a:r>
              <a:rPr lang="en-GB" sz="2800" b="1" dirty="0" smtClean="0"/>
              <a:t>Books bought on request</a:t>
            </a:r>
          </a:p>
          <a:p>
            <a:pPr marL="0" indent="0">
              <a:buFontTx/>
              <a:buNone/>
              <a:defRPr/>
            </a:pPr>
            <a:endParaRPr lang="en-GB" sz="2800" b="1" dirty="0"/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49180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ent-Up Arrow 7"/>
          <p:cNvSpPr/>
          <p:nvPr/>
        </p:nvSpPr>
        <p:spPr>
          <a:xfrm>
            <a:off x="5219700" y="3500438"/>
            <a:ext cx="3313113" cy="1657350"/>
          </a:xfrm>
          <a:prstGeom prst="bentUpArrow">
            <a:avLst>
              <a:gd name="adj1" fmla="val 25000"/>
              <a:gd name="adj2" fmla="val 2587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451725" y="2492375"/>
            <a:ext cx="13684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95288" y="1412875"/>
            <a:ext cx="3309937" cy="187166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75650" cy="423863"/>
          </a:xfrm>
        </p:spPr>
        <p:txBody>
          <a:bodyPr/>
          <a:lstStyle/>
          <a:p>
            <a:r>
              <a:rPr lang="en-GB" altLang="en-US" sz="4000" smtClean="0"/>
              <a:t>Datasets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534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635375" y="1484313"/>
            <a:ext cx="13684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60350"/>
            <a:ext cx="8375650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Datasets : </a:t>
            </a:r>
            <a:r>
              <a:rPr lang="en-GB" sz="3100" dirty="0" smtClean="0"/>
              <a:t>Macro</a:t>
            </a:r>
            <a:r>
              <a:rPr lang="en-GB" dirty="0" smtClean="0"/>
              <a:t> - some of which are very high quality and free …</a:t>
            </a:r>
            <a:endParaRPr lang="en-GB" dirty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7200900" cy="464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smtClean="0"/>
              <a:t>Eurostat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</TotalTime>
  <Words>299</Words>
  <Application>Microsoft Office PowerPoint</Application>
  <PresentationFormat>On-screen Show (4:3)</PresentationFormat>
  <Paragraphs>76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Dissertation resources      Lent 2017</vt:lpstr>
      <vt:lpstr>Introduction</vt:lpstr>
      <vt:lpstr>Literature searching ...</vt:lpstr>
      <vt:lpstr>Literature searching ...</vt:lpstr>
      <vt:lpstr>Not everything you find will be online or available in Cambridge …</vt:lpstr>
      <vt:lpstr>Not everything you find will be online or available in Cambridge …</vt:lpstr>
      <vt:lpstr>Datasets</vt:lpstr>
      <vt:lpstr>Datasets : Macro - some of which are very high quality and free …</vt:lpstr>
      <vt:lpstr>Eurostat</vt:lpstr>
      <vt:lpstr>UK Data Service Discover</vt:lpstr>
      <vt:lpstr>FRED (Federal Reserve Economic Data)</vt:lpstr>
      <vt:lpstr>ALFRED (Archival Economic Data)</vt:lpstr>
      <vt:lpstr>Office for National Statistics</vt:lpstr>
      <vt:lpstr>Datasets : Macro – others are very expensive</vt:lpstr>
      <vt:lpstr>Indiastat</vt:lpstr>
      <vt:lpstr>International Country Risk Guide (ICRG)</vt:lpstr>
      <vt:lpstr>WRDS (Wharton Research Data Services)</vt:lpstr>
      <vt:lpstr>Contact … Judge Business School Library</vt:lpstr>
      <vt:lpstr>Datasets : Micro</vt:lpstr>
      <vt:lpstr>Datasets : Micro</vt:lpstr>
      <vt:lpstr>Datasets : Micro</vt:lpstr>
      <vt:lpstr>Datasets : Financial</vt:lpstr>
      <vt:lpstr>Library dissertation support</vt:lpstr>
      <vt:lpstr>Library dissertation support</vt:lpstr>
      <vt:lpstr>Library dissertation support</vt:lpstr>
      <vt:lpstr>Library dissertation support</vt:lpstr>
      <vt:lpstr>Library dissertation support</vt:lpstr>
      <vt:lpstr>Library dissertation support</vt:lpstr>
      <vt:lpstr>Library dissertation support</vt:lpstr>
      <vt:lpstr>Finally … 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Simon Frost</cp:lastModifiedBy>
  <cp:revision>168</cp:revision>
  <cp:lastPrinted>1601-01-01T00:00:00Z</cp:lastPrinted>
  <dcterms:created xsi:type="dcterms:W3CDTF">2008-03-27T10:29:55Z</dcterms:created>
  <dcterms:modified xsi:type="dcterms:W3CDTF">2017-02-23T09:14:33Z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