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7" r:id="rId9"/>
    <p:sldId id="270" r:id="rId10"/>
    <p:sldId id="262" r:id="rId11"/>
    <p:sldId id="266" r:id="rId12"/>
    <p:sldId id="265" r:id="rId13"/>
    <p:sldId id="268" r:id="rId14"/>
    <p:sldId id="269" r:id="rId15"/>
    <p:sldId id="263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921F0-27B4-4EEA-AC42-497B1CD75B22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537985FA-C7D6-428C-940A-E33EBFAC729C}">
      <dgm:prSet phldrT="[Text]"/>
      <dgm:spPr/>
      <dgm:t>
        <a:bodyPr/>
        <a:lstStyle/>
        <a:p>
          <a:r>
            <a:rPr lang="en-GB" dirty="0" smtClean="0"/>
            <a:t>Setting your review in the broader context</a:t>
          </a:r>
          <a:endParaRPr lang="en-GB" dirty="0"/>
        </a:p>
      </dgm:t>
    </dgm:pt>
    <dgm:pt modelId="{17A941D5-DCDB-46F9-8AFD-7D43FA3F74E9}" type="parTrans" cxnId="{D16C71B0-C936-4AB7-B144-937D579FA13A}">
      <dgm:prSet/>
      <dgm:spPr/>
      <dgm:t>
        <a:bodyPr/>
        <a:lstStyle/>
        <a:p>
          <a:endParaRPr lang="en-GB"/>
        </a:p>
      </dgm:t>
    </dgm:pt>
    <dgm:pt modelId="{FF74EE2E-6B08-4630-A266-7EA2D4000809}" type="sibTrans" cxnId="{D16C71B0-C936-4AB7-B144-937D579FA13A}">
      <dgm:prSet/>
      <dgm:spPr/>
      <dgm:t>
        <a:bodyPr/>
        <a:lstStyle/>
        <a:p>
          <a:endParaRPr lang="en-GB"/>
        </a:p>
      </dgm:t>
    </dgm:pt>
    <dgm:pt modelId="{4BAE26E1-9521-4CF6-A2F1-231CF2AAFB13}">
      <dgm:prSet phldrT="[Text]"/>
      <dgm:spPr/>
      <dgm:t>
        <a:bodyPr/>
        <a:lstStyle/>
        <a:p>
          <a:r>
            <a:rPr lang="en-GB" dirty="0" smtClean="0"/>
            <a:t>What studies overlap?</a:t>
          </a:r>
          <a:endParaRPr lang="en-GB" dirty="0"/>
        </a:p>
      </dgm:t>
    </dgm:pt>
    <dgm:pt modelId="{395384A4-82FC-4934-B94F-ED765A055923}" type="parTrans" cxnId="{35B0DBE7-DE9B-460F-B1D7-B408FF1EFC5D}">
      <dgm:prSet/>
      <dgm:spPr/>
      <dgm:t>
        <a:bodyPr/>
        <a:lstStyle/>
        <a:p>
          <a:endParaRPr lang="en-GB"/>
        </a:p>
      </dgm:t>
    </dgm:pt>
    <dgm:pt modelId="{C441901A-5487-4513-A873-EFFAA711F806}" type="sibTrans" cxnId="{35B0DBE7-DE9B-460F-B1D7-B408FF1EFC5D}">
      <dgm:prSet/>
      <dgm:spPr/>
      <dgm:t>
        <a:bodyPr/>
        <a:lstStyle/>
        <a:p>
          <a:endParaRPr lang="en-GB"/>
        </a:p>
      </dgm:t>
    </dgm:pt>
    <dgm:pt modelId="{F2CCA6B6-1C3E-4C56-BB7C-391414BD27ED}">
      <dgm:prSet phldrT="[Text]"/>
      <dgm:spPr/>
      <dgm:t>
        <a:bodyPr/>
        <a:lstStyle/>
        <a:p>
          <a:r>
            <a:rPr lang="en-GB" dirty="0" smtClean="0"/>
            <a:t>Studies that are directly related</a:t>
          </a:r>
          <a:endParaRPr lang="en-GB" dirty="0"/>
        </a:p>
      </dgm:t>
    </dgm:pt>
    <dgm:pt modelId="{BD96E47B-AA20-424B-9B5B-45D1AD14A27F}" type="parTrans" cxnId="{47DDDBEA-C2B5-430E-A9B4-6FC960D9C35E}">
      <dgm:prSet/>
      <dgm:spPr/>
      <dgm:t>
        <a:bodyPr/>
        <a:lstStyle/>
        <a:p>
          <a:endParaRPr lang="en-GB"/>
        </a:p>
      </dgm:t>
    </dgm:pt>
    <dgm:pt modelId="{C90A20EB-F947-4D24-BF71-88F638BB425D}" type="sibTrans" cxnId="{47DDDBEA-C2B5-430E-A9B4-6FC960D9C35E}">
      <dgm:prSet/>
      <dgm:spPr/>
      <dgm:t>
        <a:bodyPr/>
        <a:lstStyle/>
        <a:p>
          <a:endParaRPr lang="en-GB"/>
        </a:p>
      </dgm:t>
    </dgm:pt>
    <dgm:pt modelId="{0ECDF954-1F47-4662-A60C-AE9D016B1F2A}" type="pres">
      <dgm:prSet presAssocID="{386921F0-27B4-4EEA-AC42-497B1CD75B22}" presName="Name0" presStyleCnt="0">
        <dgm:presLayoutVars>
          <dgm:dir/>
          <dgm:animLvl val="lvl"/>
          <dgm:resizeHandles val="exact"/>
        </dgm:presLayoutVars>
      </dgm:prSet>
      <dgm:spPr/>
    </dgm:pt>
    <dgm:pt modelId="{3258C6D6-884A-4221-AC79-E8C4323F218D}" type="pres">
      <dgm:prSet presAssocID="{537985FA-C7D6-428C-940A-E33EBFAC729C}" presName="Name8" presStyleCnt="0"/>
      <dgm:spPr/>
    </dgm:pt>
    <dgm:pt modelId="{EA6F68D7-11FF-4F20-844C-2A17CADC11AB}" type="pres">
      <dgm:prSet presAssocID="{537985FA-C7D6-428C-940A-E33EBFAC729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245C9F-A4BA-4667-9C3D-99A99C981015}" type="pres">
      <dgm:prSet presAssocID="{537985FA-C7D6-428C-940A-E33EBFAC72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240690-4AB7-4194-98F8-1CE33A1B63FD}" type="pres">
      <dgm:prSet presAssocID="{4BAE26E1-9521-4CF6-A2F1-231CF2AAFB13}" presName="Name8" presStyleCnt="0"/>
      <dgm:spPr/>
    </dgm:pt>
    <dgm:pt modelId="{C1BBDBF5-E6AE-4088-B58E-7E06786BAB9C}" type="pres">
      <dgm:prSet presAssocID="{4BAE26E1-9521-4CF6-A2F1-231CF2AAFB13}" presName="level" presStyleLbl="node1" presStyleIdx="1" presStyleCnt="3" custScaleY="1223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2B4101-3342-40B6-B5D1-7B95863B6E4C}" type="pres">
      <dgm:prSet presAssocID="{4BAE26E1-9521-4CF6-A2F1-231CF2AAFB1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CB8C62-8E56-498C-B681-FB8D65D5FEA0}" type="pres">
      <dgm:prSet presAssocID="{F2CCA6B6-1C3E-4C56-BB7C-391414BD27ED}" presName="Name8" presStyleCnt="0"/>
      <dgm:spPr/>
    </dgm:pt>
    <dgm:pt modelId="{582D2ACB-B3F8-4F01-BA1D-6A204145BBF1}" type="pres">
      <dgm:prSet presAssocID="{F2CCA6B6-1C3E-4C56-BB7C-391414BD27ED}" presName="level" presStyleLbl="node1" presStyleIdx="2" presStyleCnt="3" custScaleY="1610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1A92F0-C0F3-494A-867D-95A946E20B24}" type="pres">
      <dgm:prSet presAssocID="{F2CCA6B6-1C3E-4C56-BB7C-391414BD27E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16C71B0-C936-4AB7-B144-937D579FA13A}" srcId="{386921F0-27B4-4EEA-AC42-497B1CD75B22}" destId="{537985FA-C7D6-428C-940A-E33EBFAC729C}" srcOrd="0" destOrd="0" parTransId="{17A941D5-DCDB-46F9-8AFD-7D43FA3F74E9}" sibTransId="{FF74EE2E-6B08-4630-A266-7EA2D4000809}"/>
    <dgm:cxn modelId="{B0674009-F72E-42A7-89A7-7859BF04EF97}" type="presOf" srcId="{4BAE26E1-9521-4CF6-A2F1-231CF2AAFB13}" destId="{982B4101-3342-40B6-B5D1-7B95863B6E4C}" srcOrd="1" destOrd="0" presId="urn:microsoft.com/office/officeart/2005/8/layout/pyramid3"/>
    <dgm:cxn modelId="{DD7E1A75-E826-4C4F-8F83-50E41DF75AC3}" type="presOf" srcId="{4BAE26E1-9521-4CF6-A2F1-231CF2AAFB13}" destId="{C1BBDBF5-E6AE-4088-B58E-7E06786BAB9C}" srcOrd="0" destOrd="0" presId="urn:microsoft.com/office/officeart/2005/8/layout/pyramid3"/>
    <dgm:cxn modelId="{7F2FA994-411D-4861-A202-D973DD0C2CCC}" type="presOf" srcId="{F2CCA6B6-1C3E-4C56-BB7C-391414BD27ED}" destId="{582D2ACB-B3F8-4F01-BA1D-6A204145BBF1}" srcOrd="0" destOrd="0" presId="urn:microsoft.com/office/officeart/2005/8/layout/pyramid3"/>
    <dgm:cxn modelId="{47DDDBEA-C2B5-430E-A9B4-6FC960D9C35E}" srcId="{386921F0-27B4-4EEA-AC42-497B1CD75B22}" destId="{F2CCA6B6-1C3E-4C56-BB7C-391414BD27ED}" srcOrd="2" destOrd="0" parTransId="{BD96E47B-AA20-424B-9B5B-45D1AD14A27F}" sibTransId="{C90A20EB-F947-4D24-BF71-88F638BB425D}"/>
    <dgm:cxn modelId="{35B0DBE7-DE9B-460F-B1D7-B408FF1EFC5D}" srcId="{386921F0-27B4-4EEA-AC42-497B1CD75B22}" destId="{4BAE26E1-9521-4CF6-A2F1-231CF2AAFB13}" srcOrd="1" destOrd="0" parTransId="{395384A4-82FC-4934-B94F-ED765A055923}" sibTransId="{C441901A-5487-4513-A873-EFFAA711F806}"/>
    <dgm:cxn modelId="{53D6C99B-A5A0-4394-BD92-D222F1E0B5BA}" type="presOf" srcId="{537985FA-C7D6-428C-940A-E33EBFAC729C}" destId="{DD245C9F-A4BA-4667-9C3D-99A99C981015}" srcOrd="1" destOrd="0" presId="urn:microsoft.com/office/officeart/2005/8/layout/pyramid3"/>
    <dgm:cxn modelId="{DABB8050-186A-4923-9797-746D0448EF6C}" type="presOf" srcId="{F2CCA6B6-1C3E-4C56-BB7C-391414BD27ED}" destId="{6B1A92F0-C0F3-494A-867D-95A946E20B24}" srcOrd="1" destOrd="0" presId="urn:microsoft.com/office/officeart/2005/8/layout/pyramid3"/>
    <dgm:cxn modelId="{7E9E451F-7916-443E-86BC-BA8B704807CB}" type="presOf" srcId="{537985FA-C7D6-428C-940A-E33EBFAC729C}" destId="{EA6F68D7-11FF-4F20-844C-2A17CADC11AB}" srcOrd="0" destOrd="0" presId="urn:microsoft.com/office/officeart/2005/8/layout/pyramid3"/>
    <dgm:cxn modelId="{F5DF3082-404C-4974-B8CC-74EB6CF076A7}" type="presOf" srcId="{386921F0-27B4-4EEA-AC42-497B1CD75B22}" destId="{0ECDF954-1F47-4662-A60C-AE9D016B1F2A}" srcOrd="0" destOrd="0" presId="urn:microsoft.com/office/officeart/2005/8/layout/pyramid3"/>
    <dgm:cxn modelId="{90412DE8-CD5A-41B5-AB0C-BB13FC6A46E7}" type="presParOf" srcId="{0ECDF954-1F47-4662-A60C-AE9D016B1F2A}" destId="{3258C6D6-884A-4221-AC79-E8C4323F218D}" srcOrd="0" destOrd="0" presId="urn:microsoft.com/office/officeart/2005/8/layout/pyramid3"/>
    <dgm:cxn modelId="{A7CE8DAC-C70C-454D-ACBB-A053E6BCFA04}" type="presParOf" srcId="{3258C6D6-884A-4221-AC79-E8C4323F218D}" destId="{EA6F68D7-11FF-4F20-844C-2A17CADC11AB}" srcOrd="0" destOrd="0" presId="urn:microsoft.com/office/officeart/2005/8/layout/pyramid3"/>
    <dgm:cxn modelId="{CA3A0CE0-BBAA-4549-9D18-4B64D5DF836E}" type="presParOf" srcId="{3258C6D6-884A-4221-AC79-E8C4323F218D}" destId="{DD245C9F-A4BA-4667-9C3D-99A99C981015}" srcOrd="1" destOrd="0" presId="urn:microsoft.com/office/officeart/2005/8/layout/pyramid3"/>
    <dgm:cxn modelId="{1629A4E8-C82C-40EB-B86A-AF81FD93B1A6}" type="presParOf" srcId="{0ECDF954-1F47-4662-A60C-AE9D016B1F2A}" destId="{2F240690-4AB7-4194-98F8-1CE33A1B63FD}" srcOrd="1" destOrd="0" presId="urn:microsoft.com/office/officeart/2005/8/layout/pyramid3"/>
    <dgm:cxn modelId="{14C5CF6D-055E-4E11-AB52-07DC41D59263}" type="presParOf" srcId="{2F240690-4AB7-4194-98F8-1CE33A1B63FD}" destId="{C1BBDBF5-E6AE-4088-B58E-7E06786BAB9C}" srcOrd="0" destOrd="0" presId="urn:microsoft.com/office/officeart/2005/8/layout/pyramid3"/>
    <dgm:cxn modelId="{CB59EA66-0DD0-496B-B158-77BD74B63C02}" type="presParOf" srcId="{2F240690-4AB7-4194-98F8-1CE33A1B63FD}" destId="{982B4101-3342-40B6-B5D1-7B95863B6E4C}" srcOrd="1" destOrd="0" presId="urn:microsoft.com/office/officeart/2005/8/layout/pyramid3"/>
    <dgm:cxn modelId="{232E8779-7410-428B-A0D1-D37AA48E063F}" type="presParOf" srcId="{0ECDF954-1F47-4662-A60C-AE9D016B1F2A}" destId="{50CB8C62-8E56-498C-B681-FB8D65D5FEA0}" srcOrd="2" destOrd="0" presId="urn:microsoft.com/office/officeart/2005/8/layout/pyramid3"/>
    <dgm:cxn modelId="{D2498FFC-4AD2-4843-B2E5-968AF6B19BAF}" type="presParOf" srcId="{50CB8C62-8E56-498C-B681-FB8D65D5FEA0}" destId="{582D2ACB-B3F8-4F01-BA1D-6A204145BBF1}" srcOrd="0" destOrd="0" presId="urn:microsoft.com/office/officeart/2005/8/layout/pyramid3"/>
    <dgm:cxn modelId="{18929E67-61C4-4213-8D12-425D098D30F3}" type="presParOf" srcId="{50CB8C62-8E56-498C-B681-FB8D65D5FEA0}" destId="{6B1A92F0-C0F3-494A-867D-95A946E20B2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F68D7-11FF-4F20-844C-2A17CADC11AB}">
      <dsp:nvSpPr>
        <dsp:cNvPr id="0" name=""/>
        <dsp:cNvSpPr/>
      </dsp:nvSpPr>
      <dsp:spPr>
        <a:xfrm rot="10800000">
          <a:off x="0" y="0"/>
          <a:ext cx="8568952" cy="1180299"/>
        </a:xfrm>
        <a:prstGeom prst="trapezoid">
          <a:avLst>
            <a:gd name="adj" fmla="val 9466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Setting your review in the broader context</a:t>
          </a:r>
          <a:endParaRPr lang="en-GB" sz="3800" kern="1200" dirty="0"/>
        </a:p>
      </dsp:txBody>
      <dsp:txXfrm rot="-10800000">
        <a:off x="1499566" y="0"/>
        <a:ext cx="5569818" cy="1180299"/>
      </dsp:txXfrm>
    </dsp:sp>
    <dsp:sp modelId="{C1BBDBF5-E6AE-4088-B58E-7E06786BAB9C}">
      <dsp:nvSpPr>
        <dsp:cNvPr id="0" name=""/>
        <dsp:cNvSpPr/>
      </dsp:nvSpPr>
      <dsp:spPr>
        <a:xfrm rot="10800000">
          <a:off x="1117323" y="1180299"/>
          <a:ext cx="6334305" cy="1444568"/>
        </a:xfrm>
        <a:prstGeom prst="trapezoid">
          <a:avLst>
            <a:gd name="adj" fmla="val 94664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What studies overlap?</a:t>
          </a:r>
          <a:endParaRPr lang="en-GB" sz="3800" kern="1200" dirty="0"/>
        </a:p>
      </dsp:txBody>
      <dsp:txXfrm rot="-10800000">
        <a:off x="2225826" y="1180299"/>
        <a:ext cx="4117298" cy="1444568"/>
      </dsp:txXfrm>
    </dsp:sp>
    <dsp:sp modelId="{582D2ACB-B3F8-4F01-BA1D-6A204145BBF1}">
      <dsp:nvSpPr>
        <dsp:cNvPr id="0" name=""/>
        <dsp:cNvSpPr/>
      </dsp:nvSpPr>
      <dsp:spPr>
        <a:xfrm rot="10800000">
          <a:off x="2484814" y="2624867"/>
          <a:ext cx="3599322" cy="1901095"/>
        </a:xfrm>
        <a:prstGeom prst="trapezoid">
          <a:avLst>
            <a:gd name="adj" fmla="val 94664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Studies that are directly related</a:t>
          </a:r>
          <a:endParaRPr lang="en-GB" sz="3800" kern="1200" dirty="0"/>
        </a:p>
      </dsp:txBody>
      <dsp:txXfrm rot="-10800000">
        <a:off x="2484814" y="2624867"/>
        <a:ext cx="3599322" cy="1901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E1A83-76D1-4724-B646-8B64020FEABA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275E8-9535-4AFA-B166-4E2655D95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81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9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2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72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26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6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62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88A9-0FF2-4C09-A84E-FA84ECEF4B5F}" type="datetimeFigureOut">
              <a:rPr lang="en-GB" smtClean="0"/>
              <a:t>30/11/2016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C287-AFB0-49D3-8501-08760BB1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63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cam.ac.uk/economics/referencing" TargetMode="External"/><Relationship Id="rId2" Type="http://schemas.openxmlformats.org/officeDocument/2006/relationships/hyperlink" Target="http://libguides.cam.ac.uk/economics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libguides.cam.ac.uk/plagiaris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marshall.econ.cam.ac.uk/onlineresources/software-suppor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shall.econ.cam.ac.uk/printresources/dissertationsfolder/econ-mphil" TargetMode="External"/><Relationship Id="rId2" Type="http://schemas.openxmlformats.org/officeDocument/2006/relationships/hyperlink" Target="http://www.marshall.econ.cam.ac.uk/printresources/dissertationsfolder/econ-diss-2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hyperlink" Target="mailto:marshlib@hermes.cam.ac.uk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cam.ac.uk/plagiaris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discover.lib.cam.ac.uk/" TargetMode="External"/><Relationship Id="rId2" Type="http://schemas.openxmlformats.org/officeDocument/2006/relationships/hyperlink" Target="http://libguides.cam.ac.uk/az.php?a=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oecd.org/" TargetMode="External"/><Relationship Id="rId3" Type="http://schemas.openxmlformats.org/officeDocument/2006/relationships/hyperlink" Target="mailto:infolib@jbs.cam.ac.uk" TargetMode="External"/><Relationship Id="rId7" Type="http://schemas.openxmlformats.org/officeDocument/2006/relationships/hyperlink" Target="http://www.bankofengland.co.uk/boeapps/iadb/NewInterMed.asp?Travel=NIxIRx" TargetMode="External"/><Relationship Id="rId2" Type="http://schemas.openxmlformats.org/officeDocument/2006/relationships/hyperlink" Target="https://wrds-web.wharton.upenn.edu/wrds/index.cfm?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trade.un.org/" TargetMode="External"/><Relationship Id="rId5" Type="http://schemas.openxmlformats.org/officeDocument/2006/relationships/hyperlink" Target="https://stats.ukdataservice.ac.uk/" TargetMode="External"/><Relationship Id="rId10" Type="http://schemas.openxmlformats.org/officeDocument/2006/relationships/hyperlink" Target="http://www.mdi.ac.in/elibrary/User_Guide/Indiastat_User_Guide.pdf" TargetMode="External"/><Relationship Id="rId4" Type="http://schemas.openxmlformats.org/officeDocument/2006/relationships/hyperlink" Target="https://discover.ukdataservice.ac.uk/" TargetMode="External"/><Relationship Id="rId9" Type="http://schemas.openxmlformats.org/officeDocument/2006/relationships/hyperlink" Target="http://www.indiastat.com/default.asp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" TargetMode="External"/><Relationship Id="rId2" Type="http://schemas.openxmlformats.org/officeDocument/2006/relationships/hyperlink" Target="https://www.icpsr.umich.edu/icpsrwe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https://discover.ukdataservice.ac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pitaliq.com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libguides.cam.ac.uk/az.php?a=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marshall.econ.cam.ac.uk/contactus/datastream-bloomberg-booking-form" TargetMode="External"/><Relationship Id="rId4" Type="http://schemas.openxmlformats.org/officeDocument/2006/relationships/hyperlink" Target="mailto:infolib@jbs.cam.ac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arshall.econ.cam.ac.uk/onlineresources/economic-dat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04" y="0"/>
            <a:ext cx="9324528" cy="1470025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7030A0"/>
                </a:solidFill>
              </a:rPr>
              <a:t>Library resources for dissertation students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5109040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Clare </a:t>
            </a:r>
            <a:r>
              <a:rPr lang="en-GB" dirty="0" err="1" smtClean="0">
                <a:solidFill>
                  <a:srgbClr val="7030A0"/>
                </a:solidFill>
              </a:rPr>
              <a:t>Trowell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Marshall Librarian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38" y="573325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CLARE TROWELL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MARSHALL LIBRARIAN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Check out the Cambridge </a:t>
            </a:r>
            <a:r>
              <a:rPr lang="en-GB" b="1" dirty="0" err="1" smtClean="0"/>
              <a:t>Libguides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Economics Subject Guide</a:t>
            </a:r>
            <a:endParaRPr lang="en-GB" dirty="0" smtClean="0"/>
          </a:p>
          <a:p>
            <a:r>
              <a:rPr lang="en-GB" dirty="0" smtClean="0"/>
              <a:t>Guidance </a:t>
            </a:r>
            <a:r>
              <a:rPr lang="en-GB" dirty="0" smtClean="0">
                <a:hlinkClick r:id="rId3"/>
              </a:rPr>
              <a:t>on Referencing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Avoiding Plagiarism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7" y="3284984"/>
            <a:ext cx="9048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0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Software Manuals 70 H</a:t>
            </a:r>
            <a:br>
              <a:rPr lang="en-GB" b="1" dirty="0" smtClean="0"/>
            </a:br>
            <a:r>
              <a:rPr lang="en-GB" sz="2200" dirty="0"/>
              <a:t>Stata and </a:t>
            </a:r>
            <a:r>
              <a:rPr lang="en-GB" sz="2200" dirty="0" err="1"/>
              <a:t>Matlab</a:t>
            </a:r>
            <a:r>
              <a:rPr lang="en-GB" sz="2200" dirty="0"/>
              <a:t> etc. </a:t>
            </a:r>
            <a:r>
              <a:rPr lang="en-GB" sz="2200" dirty="0">
                <a:hlinkClick r:id="rId2"/>
              </a:rPr>
              <a:t>http://www.marshall.econ.cam.ac.uk/onlineresources/software-support</a:t>
            </a:r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62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Study Guides 110 A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6096001"/>
          </a:xfrm>
        </p:spPr>
      </p:pic>
    </p:spTree>
    <p:extLst>
      <p:ext uri="{BB962C8B-B14F-4D97-AF65-F5344CB8AC3E}">
        <p14:creationId xmlns:p14="http://schemas.microsoft.com/office/powerpoint/2010/main" val="30051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Dissertations available to view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300" dirty="0" smtClean="0"/>
              <a:t>Sample </a:t>
            </a:r>
            <a:r>
              <a:rPr lang="en-GB" sz="3300" dirty="0" smtClean="0">
                <a:hlinkClick r:id="rId2"/>
              </a:rPr>
              <a:t>Part IIB</a:t>
            </a:r>
            <a:r>
              <a:rPr lang="en-GB" sz="3300" dirty="0" smtClean="0"/>
              <a:t>, </a:t>
            </a:r>
            <a:r>
              <a:rPr lang="en-GB" sz="3300" dirty="0" err="1" smtClean="0">
                <a:hlinkClick r:id="rId3"/>
              </a:rPr>
              <a:t>Mphil</a:t>
            </a:r>
            <a:r>
              <a:rPr lang="en-GB" sz="3300" dirty="0" smtClean="0"/>
              <a:t> (mostly Development Studies but some Economics) kept behind the counter</a:t>
            </a:r>
          </a:p>
          <a:p>
            <a:r>
              <a:rPr lang="en-GB" sz="3300" dirty="0" smtClean="0"/>
              <a:t>Library use only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600" dirty="0" smtClean="0">
                <a:hlinkClick r:id="rId3"/>
              </a:rPr>
              <a:t>http</a:t>
            </a:r>
            <a:r>
              <a:rPr lang="en-GB" sz="2600" dirty="0">
                <a:hlinkClick r:id="rId3"/>
              </a:rPr>
              <a:t>://</a:t>
            </a:r>
            <a:r>
              <a:rPr lang="en-GB" sz="2600" dirty="0" smtClean="0">
                <a:hlinkClick r:id="rId3"/>
              </a:rPr>
              <a:t>www.marshall.econ.cam.ac.uk/printresources/dissertationsfolder/econ-mphil</a:t>
            </a:r>
            <a:endParaRPr lang="en-GB" sz="2600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Binding Service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offer a comb binding service at only </a:t>
            </a:r>
            <a:r>
              <a:rPr lang="en-GB" b="1" dirty="0" smtClean="0"/>
              <a:t>£1</a:t>
            </a:r>
            <a:r>
              <a:rPr lang="en-GB" dirty="0" smtClean="0"/>
              <a:t> per binding</a:t>
            </a:r>
          </a:p>
          <a:p>
            <a:r>
              <a:rPr lang="en-GB" dirty="0" smtClean="0"/>
              <a:t>Get your dissertation to us for binding as soon as possible</a:t>
            </a:r>
          </a:p>
          <a:p>
            <a:r>
              <a:rPr lang="en-GB" dirty="0" smtClean="0"/>
              <a:t>There can be a queue at busy times</a:t>
            </a:r>
          </a:p>
          <a:p>
            <a:r>
              <a:rPr lang="en-GB" dirty="0" smtClean="0"/>
              <a:t>The service is ‘While you wait’ 5-10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Library Staff Help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1402464" cy="186995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17" y="2276872"/>
            <a:ext cx="1246635" cy="1869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78970"/>
            <a:ext cx="1246635" cy="1869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3"/>
            <a:ext cx="1249969" cy="1869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79" y="4521888"/>
            <a:ext cx="1206389" cy="1812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09120"/>
            <a:ext cx="1379414" cy="1812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8" y="4483045"/>
            <a:ext cx="1352192" cy="1841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9" y="3777492"/>
            <a:ext cx="1376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Simon Frost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3925137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Clare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716016" y="3777492"/>
            <a:ext cx="1249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5500860"/>
            <a:ext cx="12466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Anita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115616" y="6092624"/>
            <a:ext cx="1440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Simon Morris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915816" y="6092624"/>
            <a:ext cx="13794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Phil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872798" y="6092624"/>
            <a:ext cx="14273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Oksana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764704"/>
            <a:ext cx="1460070" cy="2211828"/>
          </a:xfrm>
          <a:prstGeom prst="rect">
            <a:avLst/>
          </a:prstGeom>
        </p:spPr>
      </p:pic>
      <p:sp>
        <p:nvSpPr>
          <p:cNvPr id="26" name="Oval Callout 25"/>
          <p:cNvSpPr/>
          <p:nvPr/>
        </p:nvSpPr>
        <p:spPr>
          <a:xfrm>
            <a:off x="683568" y="692696"/>
            <a:ext cx="5616624" cy="1296144"/>
          </a:xfrm>
          <a:prstGeom prst="wedgeEllipseCallout">
            <a:avLst>
              <a:gd name="adj1" fmla="val 69241"/>
              <a:gd name="adj2" fmla="val 422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Ask at the counter or email us </a:t>
            </a:r>
            <a:r>
              <a:rPr lang="en-GB" sz="2400" dirty="0" smtClean="0">
                <a:hlinkClick r:id="rId10"/>
              </a:rPr>
              <a:t>marshlib@hermes.cam.ac.uk</a:t>
            </a:r>
            <a:endParaRPr lang="en-GB" sz="2400" dirty="0" smtClean="0"/>
          </a:p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2852936"/>
            <a:ext cx="1460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Jasper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0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Literature Review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3402738" y="2227475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7985" y="1903440"/>
            <a:ext cx="2129708" cy="12509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Decide on the scope of your search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63209" y="4437113"/>
            <a:ext cx="1651188" cy="12488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Select databases &amp; resources to search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0846" y="3812693"/>
            <a:ext cx="1709321" cy="12488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Find Literature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6427" y="3717032"/>
            <a:ext cx="1872207" cy="1248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Review and critically evaluate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5897" y="1716714"/>
            <a:ext cx="1767909" cy="1496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Define your search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804248" y="2348880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7021072" y="3392996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5292080" y="4138032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0800000">
            <a:off x="2555776" y="4138032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5292079" y="5361915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2738" y="5445224"/>
            <a:ext cx="1709321" cy="9608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Find Data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0800000">
            <a:off x="2555776" y="5445224"/>
            <a:ext cx="720080" cy="648072"/>
          </a:xfrm>
          <a:prstGeom prst="rightArrow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4438" y="5416186"/>
            <a:ext cx="1656184" cy="9608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Analyse Data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Writing the Literature Review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588573"/>
              </p:ext>
            </p:extLst>
          </p:nvPr>
        </p:nvGraphicFramePr>
        <p:xfrm>
          <a:off x="251520" y="1556792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Take good notes</a:t>
            </a: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3810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Keep good records e.g. write down the </a:t>
            </a:r>
            <a:r>
              <a:rPr lang="en-GB" b="1" dirty="0" smtClean="0"/>
              <a:t>full bibliographic reference</a:t>
            </a:r>
          </a:p>
          <a:p>
            <a:r>
              <a:rPr lang="en-GB" dirty="0" smtClean="0"/>
              <a:t>Write a brief summary of the main points</a:t>
            </a:r>
          </a:p>
          <a:p>
            <a:r>
              <a:rPr lang="en-GB" dirty="0" smtClean="0"/>
              <a:t>Critically evaluate &amp; reflect</a:t>
            </a:r>
          </a:p>
          <a:p>
            <a:r>
              <a:rPr lang="en-GB" dirty="0" smtClean="0"/>
              <a:t>How will you use this information?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653136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3"/>
              </a:rPr>
              <a:t>See the Plagiarism </a:t>
            </a:r>
            <a:r>
              <a:rPr lang="en-GB" sz="2400" dirty="0" err="1" smtClean="0">
                <a:hlinkClick r:id="rId3"/>
              </a:rPr>
              <a:t>Libguide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4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Using Databases &amp; </a:t>
            </a:r>
            <a:r>
              <a:rPr lang="en-GB" b="1" dirty="0" err="1" smtClean="0"/>
              <a:t>iDiscover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hlinkClick r:id="rId2"/>
              </a:rPr>
              <a:t>EconLit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SCOPUS</a:t>
            </a:r>
            <a:endParaRPr lang="en-GB" dirty="0" smtClean="0"/>
          </a:p>
          <a:p>
            <a:r>
              <a:rPr lang="en-GB" dirty="0" smtClean="0"/>
              <a:t>Saving and emailing results</a:t>
            </a:r>
            <a:endParaRPr lang="en-GB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6"/>
            <a:ext cx="902960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Datasets: Macro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hlinkClick r:id="rId2"/>
              </a:rPr>
              <a:t>WRDS</a:t>
            </a:r>
            <a:r>
              <a:rPr lang="en-GB" dirty="0" smtClean="0"/>
              <a:t> Wharton Research Data Service.</a:t>
            </a:r>
          </a:p>
          <a:p>
            <a:pPr marL="0" indent="0">
              <a:buNone/>
            </a:pPr>
            <a:r>
              <a:rPr lang="en-GB" b="1" dirty="0" smtClean="0"/>
              <a:t>Contact </a:t>
            </a:r>
            <a:r>
              <a:rPr lang="en-GB" b="1" dirty="0" smtClean="0">
                <a:hlinkClick r:id="rId3"/>
              </a:rPr>
              <a:t>infolib@jbs.cam.ac.uk</a:t>
            </a:r>
            <a:r>
              <a:rPr lang="en-GB" b="1" dirty="0"/>
              <a:t> </a:t>
            </a:r>
            <a:r>
              <a:rPr lang="en-GB" b="1" dirty="0" smtClean="0"/>
              <a:t>for a username and password</a:t>
            </a:r>
          </a:p>
          <a:p>
            <a:r>
              <a:rPr lang="en-GB" dirty="0" smtClean="0">
                <a:hlinkClick r:id="rId4"/>
              </a:rPr>
              <a:t>UK Data Service Discover</a:t>
            </a:r>
            <a:r>
              <a:rPr lang="en-GB" dirty="0" smtClean="0"/>
              <a:t> </a:t>
            </a:r>
            <a:r>
              <a:rPr lang="en-GB" dirty="0"/>
              <a:t>video </a:t>
            </a:r>
            <a:r>
              <a:rPr lang="en-GB" dirty="0" smtClean="0"/>
              <a:t>guides: </a:t>
            </a:r>
            <a:r>
              <a:rPr lang="en-GB" dirty="0">
                <a:hlinkClick r:id="rId5"/>
              </a:rPr>
              <a:t>https://stats.ukdataservice.ac.uk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UN </a:t>
            </a:r>
            <a:r>
              <a:rPr lang="en-GB" dirty="0" err="1" smtClean="0">
                <a:hlinkClick r:id="rId6"/>
              </a:rPr>
              <a:t>Comtrade</a:t>
            </a:r>
            <a:r>
              <a:rPr lang="en-GB" dirty="0" smtClean="0">
                <a:hlinkClick r:id="rId6"/>
              </a:rPr>
              <a:t> </a:t>
            </a:r>
            <a:r>
              <a:rPr lang="en-GB" dirty="0" smtClean="0"/>
              <a:t>– comprehensive trade data/import and export statistics. We pay for PREMIUM access, which facilitates personalisation, bulk downloads of data and special professional assistance</a:t>
            </a:r>
          </a:p>
          <a:p>
            <a:r>
              <a:rPr lang="en-GB" dirty="0" smtClean="0">
                <a:hlinkClick r:id="rId7"/>
              </a:rPr>
              <a:t>Bank of England Statistical Interactive Database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OECD</a:t>
            </a:r>
            <a:r>
              <a:rPr lang="en-GB" dirty="0" smtClean="0"/>
              <a:t> – Organisation for Economic and Cooperative Development</a:t>
            </a:r>
          </a:p>
          <a:p>
            <a:r>
              <a:rPr lang="en-GB" dirty="0" err="1" smtClean="0">
                <a:hlinkClick r:id="rId9"/>
              </a:rPr>
              <a:t>IndiaStat</a:t>
            </a:r>
            <a:r>
              <a:rPr lang="en-GB" dirty="0" smtClean="0"/>
              <a:t> comprehensive Indian data. </a:t>
            </a:r>
            <a:r>
              <a:rPr lang="en-GB" dirty="0" smtClean="0">
                <a:hlinkClick r:id="rId10"/>
              </a:rPr>
              <a:t>Guide here</a:t>
            </a:r>
            <a:r>
              <a:rPr lang="en-GB" dirty="0" smtClean="0"/>
              <a:t> – Marshall pays for this service too!</a:t>
            </a:r>
          </a:p>
        </p:txBody>
      </p:sp>
    </p:spTree>
    <p:extLst>
      <p:ext uri="{BB962C8B-B14F-4D97-AF65-F5344CB8AC3E}">
        <p14:creationId xmlns:p14="http://schemas.microsoft.com/office/powerpoint/2010/main" val="1831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Datasets: Micro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hlinkClick r:id="rId2"/>
              </a:rPr>
              <a:t>ICPSR</a:t>
            </a:r>
            <a:r>
              <a:rPr lang="en-GB" dirty="0" smtClean="0"/>
              <a:t> (Interuniversity Consortium for Political and Social Research)</a:t>
            </a:r>
          </a:p>
          <a:p>
            <a:r>
              <a:rPr lang="en-GB" dirty="0" smtClean="0">
                <a:hlinkClick r:id="rId3"/>
              </a:rPr>
              <a:t>ONS</a:t>
            </a:r>
            <a:r>
              <a:rPr lang="en-GB" dirty="0" smtClean="0"/>
              <a:t> (Office for National Statistics) – UK</a:t>
            </a:r>
          </a:p>
          <a:p>
            <a:r>
              <a:rPr lang="en-GB" dirty="0" smtClean="0">
                <a:hlinkClick r:id="rId4"/>
              </a:rPr>
              <a:t>UK Data Service </a:t>
            </a:r>
            <a:r>
              <a:rPr lang="en-GB" dirty="0" smtClean="0"/>
              <a:t>(as above under Macro)</a:t>
            </a:r>
          </a:p>
          <a:p>
            <a:r>
              <a:rPr lang="en-GB" dirty="0" smtClean="0"/>
              <a:t>– supporting documentation available at Marshall Library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21" y="1408327"/>
            <a:ext cx="4086454" cy="544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4465"/>
            <a:ext cx="8229600" cy="1143000"/>
          </a:xfrm>
        </p:spPr>
        <p:txBody>
          <a:bodyPr/>
          <a:lstStyle/>
          <a:p>
            <a:r>
              <a:rPr lang="en-GB" b="1" dirty="0" smtClean="0"/>
              <a:t>Datasets: Finance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237931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>
                <a:hlinkClick r:id="rId2"/>
              </a:rPr>
              <a:t>Bankscope</a:t>
            </a:r>
            <a:r>
              <a:rPr lang="en-GB" dirty="0" smtClean="0"/>
              <a:t> via Bureau Van </a:t>
            </a:r>
            <a:r>
              <a:rPr lang="en-GB" dirty="0" err="1" smtClean="0"/>
              <a:t>Dijk</a:t>
            </a:r>
            <a:r>
              <a:rPr lang="en-GB" dirty="0" smtClean="0"/>
              <a:t> – </a:t>
            </a:r>
          </a:p>
          <a:p>
            <a:pPr marL="0" indent="0">
              <a:buNone/>
            </a:pPr>
            <a:r>
              <a:rPr lang="en-GB" dirty="0" smtClean="0"/>
              <a:t>if you need data from here download it asap.</a:t>
            </a:r>
          </a:p>
          <a:p>
            <a:r>
              <a:rPr lang="en-GB" dirty="0" smtClean="0">
                <a:hlinkClick r:id="rId3"/>
              </a:rPr>
              <a:t>Capital IQ</a:t>
            </a:r>
            <a:r>
              <a:rPr lang="en-GB" dirty="0" smtClean="0"/>
              <a:t> – some financial data </a:t>
            </a:r>
          </a:p>
          <a:p>
            <a:pPr marL="0" indent="0">
              <a:buNone/>
            </a:pPr>
            <a:r>
              <a:rPr lang="en-GB" dirty="0" smtClean="0"/>
              <a:t>but not full balance sheet information </a:t>
            </a:r>
          </a:p>
          <a:p>
            <a:pPr marL="0" indent="0">
              <a:buNone/>
            </a:pPr>
            <a:r>
              <a:rPr lang="en-GB" b="1" dirty="0" smtClean="0"/>
              <a:t>Contact </a:t>
            </a:r>
            <a:r>
              <a:rPr lang="en-GB" b="1" dirty="0">
                <a:hlinkClick r:id="rId4"/>
              </a:rPr>
              <a:t>infolib@jbs.cam.ac.uk</a:t>
            </a:r>
            <a:r>
              <a:rPr lang="en-GB" b="1" dirty="0"/>
              <a:t> for a username and password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hlinkClick r:id="rId5"/>
              </a:rPr>
              <a:t>Bloomberg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&amp;</a:t>
            </a:r>
            <a:r>
              <a:rPr lang="en-GB" dirty="0"/>
              <a:t> </a:t>
            </a:r>
            <a:r>
              <a:rPr lang="en-GB" dirty="0" err="1" smtClean="0"/>
              <a:t>Datastream</a:t>
            </a:r>
            <a:r>
              <a:rPr lang="en-GB" dirty="0" smtClean="0"/>
              <a:t> terminals</a:t>
            </a:r>
          </a:p>
          <a:p>
            <a:pPr marL="0" indent="0">
              <a:buNone/>
            </a:pPr>
            <a:r>
              <a:rPr lang="en-GB" dirty="0" smtClean="0"/>
              <a:t>in the Library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6632"/>
            <a:ext cx="1440160" cy="218166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79512" y="260648"/>
            <a:ext cx="3024336" cy="1512168"/>
          </a:xfrm>
          <a:prstGeom prst="wedgeEllipseCallout">
            <a:avLst>
              <a:gd name="adj1" fmla="val 200563"/>
              <a:gd name="adj2" fmla="val 273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Bankscope</a:t>
            </a:r>
            <a:r>
              <a:rPr lang="en-GB" dirty="0" smtClean="0">
                <a:solidFill>
                  <a:schemeClr val="tx1"/>
                </a:solidFill>
              </a:rPr>
              <a:t> is </a:t>
            </a:r>
            <a:r>
              <a:rPr lang="en-GB" b="1" dirty="0" smtClean="0">
                <a:solidFill>
                  <a:schemeClr val="tx1"/>
                </a:solidFill>
              </a:rPr>
              <a:t>best before 31 December, 2016!!</a:t>
            </a:r>
            <a:r>
              <a:rPr lang="en-GB" b="1" dirty="0" smtClean="0"/>
              <a:t>k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42" y="4221088"/>
            <a:ext cx="2488932" cy="1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182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Datasets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Update list available </a:t>
            </a:r>
            <a:r>
              <a:rPr lang="en-GB" dirty="0"/>
              <a:t>via Marshall </a:t>
            </a:r>
            <a:r>
              <a:rPr lang="en-GB" dirty="0" smtClean="0"/>
              <a:t>Library – useful for finding how to access particular resources: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www.marshall.econ.cam.ac.uk/onlineresources/economic-data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36912"/>
            <a:ext cx="7344816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8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418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Library resources for dissertation students</vt:lpstr>
      <vt:lpstr>Literature Review</vt:lpstr>
      <vt:lpstr>Writing the Literature Review</vt:lpstr>
      <vt:lpstr>Take good notes</vt:lpstr>
      <vt:lpstr>Using Databases &amp; iDiscover</vt:lpstr>
      <vt:lpstr>Datasets: Macro</vt:lpstr>
      <vt:lpstr>Datasets: Micro</vt:lpstr>
      <vt:lpstr>Datasets: Finance</vt:lpstr>
      <vt:lpstr>Datasets List</vt:lpstr>
      <vt:lpstr>Check out the Cambridge Libguides</vt:lpstr>
      <vt:lpstr>Software Manuals 70 H Stata and Matlab etc. http://www.marshall.econ.cam.ac.uk/onlineresources/software-support </vt:lpstr>
      <vt:lpstr>Study Guides 110 A</vt:lpstr>
      <vt:lpstr>Dissertations available to view </vt:lpstr>
      <vt:lpstr>Binding Service</vt:lpstr>
      <vt:lpstr>Library Staff Help  </vt:lpstr>
    </vt:vector>
  </TitlesOfParts>
  <Company>Cambridge University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resources for dissertation students</dc:title>
  <dc:creator>Clare Trowell</dc:creator>
  <cp:lastModifiedBy>Simon Frost</cp:lastModifiedBy>
  <cp:revision>65</cp:revision>
  <cp:lastPrinted>2016-11-21T13:54:03Z</cp:lastPrinted>
  <dcterms:created xsi:type="dcterms:W3CDTF">2016-11-15T16:11:56Z</dcterms:created>
  <dcterms:modified xsi:type="dcterms:W3CDTF">2016-11-30T09:40:24Z</dcterms:modified>
</cp:coreProperties>
</file>