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7" r:id="rId2"/>
    <p:sldId id="273" r:id="rId3"/>
    <p:sldId id="276" r:id="rId4"/>
    <p:sldId id="262" r:id="rId5"/>
    <p:sldId id="263" r:id="rId6"/>
    <p:sldId id="264" r:id="rId7"/>
    <p:sldId id="265" r:id="rId8"/>
    <p:sldId id="278" r:id="rId9"/>
    <p:sldId id="271" r:id="rId10"/>
    <p:sldId id="272" r:id="rId11"/>
    <p:sldId id="266" r:id="rId12"/>
    <p:sldId id="267" r:id="rId13"/>
    <p:sldId id="269" r:id="rId14"/>
    <p:sldId id="280" r:id="rId15"/>
    <p:sldId id="270" r:id="rId16"/>
    <p:sldId id="277" r:id="rId17"/>
    <p:sldId id="281" r:id="rId18"/>
    <p:sldId id="282" r:id="rId19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743" autoAdjust="0"/>
  </p:normalViewPr>
  <p:slideViewPr>
    <p:cSldViewPr>
      <p:cViewPr>
        <p:scale>
          <a:sx n="118" d="100"/>
          <a:sy n="118" d="100"/>
        </p:scale>
        <p:origin x="-72" y="8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BBA24F-E245-4ACF-8DE1-93D0B6C45262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8901C-305B-4002-B702-60503761BB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76720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70101B-3724-4C8A-8A05-A8A4EF965B56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E4483-45A9-4F4F-8C1F-49371505BB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412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Have a 5</a:t>
            </a:r>
            <a:r>
              <a:rPr lang="en-GB" baseline="0" dirty="0" smtClean="0"/>
              <a:t> minute discussion in pairs about each of these questions and see if you can think of any answers, or any reasons why you need to search databases.</a:t>
            </a:r>
          </a:p>
          <a:p>
            <a:pPr marL="0" indent="0">
              <a:buNone/>
            </a:pPr>
            <a:r>
              <a:rPr lang="en-GB" baseline="0" dirty="0" smtClean="0"/>
              <a:t>POST-ITs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58983-1D95-47E3-A0A6-299BAA97A76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724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Journals are</a:t>
            </a:r>
            <a:r>
              <a:rPr lang="en-GB" baseline="0" dirty="0" smtClean="0"/>
              <a:t> basically academic magazines- articles are organised into issues then issues into volumes.</a:t>
            </a:r>
            <a:endParaRPr lang="en-GB" dirty="0" smtClean="0"/>
          </a:p>
          <a:p>
            <a:r>
              <a:rPr lang="en-GB" dirty="0" smtClean="0"/>
              <a:t>Journals cover specific subject areas. </a:t>
            </a:r>
            <a:r>
              <a:rPr lang="en-GB" baseline="0" dirty="0" smtClean="0"/>
              <a:t>Sometimes monthly, sometimes bi-annually- varies. </a:t>
            </a:r>
          </a:p>
          <a:p>
            <a:r>
              <a:rPr lang="en-GB" baseline="0" dirty="0" smtClean="0"/>
              <a:t>EXPLAIN PEER REVIW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81732-8476-4F09-9288-7453D1A0C174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549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SCOPUS</a:t>
            </a:r>
            <a:r>
              <a:rPr lang="en-GB" baseline="0" dirty="0" smtClean="0"/>
              <a:t> is a useful general database – useful for cross searching</a:t>
            </a:r>
          </a:p>
          <a:p>
            <a:r>
              <a:rPr lang="en-GB" b="1" baseline="0" dirty="0" smtClean="0"/>
              <a:t>Search “High Street” and shopping as demo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58983-1D95-47E3-A0A6-299BAA97A76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538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Books are great but are not</a:t>
            </a:r>
            <a:r>
              <a:rPr lang="en-GB" baseline="0" dirty="0" smtClean="0"/>
              <a:t> as in-depth as journal articles so you need a COMBINATION of both books and journals. You may need other things too e.g. scores, websites etc. too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58983-1D95-47E3-A0A6-299BAA97A76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415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 smtClean="0"/>
              <a:t>Indexes websites, NOT scholarly/academic content.</a:t>
            </a:r>
          </a:p>
          <a:p>
            <a:r>
              <a:rPr lang="en-GB" dirty="0" smtClean="0"/>
              <a:t>Google Scholar-academic info- can be useful to find </a:t>
            </a:r>
            <a:r>
              <a:rPr lang="en-GB" dirty="0" err="1" smtClean="0"/>
              <a:t>pdfs</a:t>
            </a:r>
            <a:r>
              <a:rPr lang="en-GB" dirty="0" smtClean="0"/>
              <a:t> we don’t have access to but</a:t>
            </a:r>
            <a:r>
              <a:rPr lang="en-GB" baseline="0" dirty="0" smtClean="0"/>
              <a:t> contains a lot of documents that aren’t the final version. Too many results. Much better starting with primo Central which I’ll show you later. </a:t>
            </a:r>
          </a:p>
          <a:p>
            <a:r>
              <a:rPr lang="en-GB" baseline="0" dirty="0" smtClean="0"/>
              <a:t>Wikipedia: although some entries can be accurate it is not an academic source. Follow up references but don’t cite </a:t>
            </a:r>
            <a:r>
              <a:rPr lang="en-GB" baseline="0" dirty="0" err="1" smtClean="0"/>
              <a:t>wikipedia</a:t>
            </a:r>
            <a:r>
              <a:rPr lang="en-GB" baseline="0" dirty="0" smtClean="0"/>
              <a:t> itself.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81732-8476-4F09-9288-7453D1A0C174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737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Keywords: what do you really want to know?</a:t>
            </a:r>
          </a:p>
          <a:p>
            <a:endParaRPr lang="en-GB" dirty="0" smtClean="0"/>
          </a:p>
          <a:p>
            <a:r>
              <a:rPr lang="en-GB" dirty="0" smtClean="0"/>
              <a:t>Alternative terms: words that could mean the same thing, or something similar. e.g. global</a:t>
            </a:r>
            <a:r>
              <a:rPr lang="en-GB" baseline="0" dirty="0" smtClean="0"/>
              <a:t> warming/climate change/greenhouse effect. This could include any technical language, any abbreviations. </a:t>
            </a:r>
          </a:p>
          <a:p>
            <a:endParaRPr lang="en-GB" baseline="0" dirty="0" smtClean="0"/>
          </a:p>
          <a:p>
            <a:r>
              <a:rPr lang="en-GB" baseline="0" dirty="0" smtClean="0"/>
              <a:t>Alternative spelling: words spelt differently in American English- you will need to search for both.</a:t>
            </a:r>
          </a:p>
          <a:p>
            <a:endParaRPr lang="en-GB" baseline="0" dirty="0" smtClean="0"/>
          </a:p>
          <a:p>
            <a:r>
              <a:rPr lang="en-GB" baseline="0" dirty="0" smtClean="0"/>
              <a:t>Too many results/not enough? Need to broaden or refine your initial search- searching is a PROCESS.</a:t>
            </a:r>
          </a:p>
          <a:p>
            <a:r>
              <a:rPr lang="en-GB" baseline="0" dirty="0" smtClean="0"/>
              <a:t> </a:t>
            </a:r>
          </a:p>
          <a:p>
            <a:r>
              <a:rPr lang="en-GB" baseline="0" dirty="0" smtClean="0"/>
              <a:t>AND: sustainable development AND cities</a:t>
            </a:r>
          </a:p>
          <a:p>
            <a:r>
              <a:rPr lang="en-GB" baseline="0" dirty="0" smtClean="0"/>
              <a:t>OR: global warming OR greenhouse effect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58983-1D95-47E3-A0A6-299BAA97A76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4297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I’m going</a:t>
            </a:r>
            <a:r>
              <a:rPr lang="en-GB" baseline="0" dirty="0" smtClean="0"/>
              <a:t> to hand out these sheets for you to have a go at formulating suitable keywords for searching for these essay questions.</a:t>
            </a:r>
            <a:endParaRPr lang="en-GB" dirty="0" smtClean="0"/>
          </a:p>
          <a:p>
            <a:endParaRPr lang="en-GB" baseline="0" dirty="0" smtClean="0"/>
          </a:p>
          <a:p>
            <a:endParaRPr lang="en-GB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58983-1D95-47E3-A0A6-299BAA97A76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8379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en-US" dirty="0" smtClean="0"/>
              <a:t>Because databases are highly structured, they allow you to do sophisticated, very precise searching </a:t>
            </a:r>
          </a:p>
          <a:p>
            <a:pPr>
              <a:spcBef>
                <a:spcPct val="0"/>
              </a:spcBef>
            </a:pPr>
            <a:r>
              <a:rPr lang="en-GB" altLang="en-US" dirty="0" smtClean="0"/>
              <a:t>using Boolean operators to widen or narrow down a search. </a:t>
            </a:r>
          </a:p>
          <a:p>
            <a:pPr>
              <a:spcBef>
                <a:spcPct val="0"/>
              </a:spcBef>
            </a:pPr>
            <a:r>
              <a:rPr lang="en-GB" altLang="en-US" dirty="0" smtClean="0"/>
              <a:t>Boolean operators</a:t>
            </a:r>
          </a:p>
          <a:p>
            <a:pPr>
              <a:spcBef>
                <a:spcPct val="0"/>
              </a:spcBef>
            </a:pPr>
            <a:r>
              <a:rPr lang="en-GB" altLang="en-US" dirty="0" smtClean="0"/>
              <a:t>OR expands the search</a:t>
            </a:r>
          </a:p>
          <a:p>
            <a:pPr>
              <a:spcBef>
                <a:spcPct val="0"/>
              </a:spcBef>
            </a:pPr>
            <a:r>
              <a:rPr lang="en-GB" altLang="en-US" dirty="0" smtClean="0"/>
              <a:t>AND narrows the search</a:t>
            </a:r>
          </a:p>
          <a:p>
            <a:pPr>
              <a:spcBef>
                <a:spcPct val="0"/>
              </a:spcBef>
            </a:pPr>
            <a:r>
              <a:rPr lang="en-GB" altLang="en-US" dirty="0" smtClean="0"/>
              <a:t>NOT excludes terms</a:t>
            </a:r>
          </a:p>
          <a:p>
            <a:endParaRPr lang="en-GB" altLang="en-US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2CAB385-B70D-4173-92C3-EC76AA539738}" type="slidenum">
              <a:rPr kumimoji="0" lang="en-US" altLang="en-US" smtClean="0"/>
              <a:pPr eaLnBrk="1" hangingPunct="1">
                <a:spcBef>
                  <a:spcPct val="0"/>
                </a:spcBef>
              </a:pPr>
              <a:t>14</a:t>
            </a:fld>
            <a:endParaRPr kumimoji="0"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5 min exercise</a:t>
            </a:r>
          </a:p>
          <a:p>
            <a:r>
              <a:rPr lang="en-GB" dirty="0" smtClean="0"/>
              <a:t>POST Its</a:t>
            </a:r>
          </a:p>
          <a:p>
            <a:r>
              <a:rPr lang="en-GB" dirty="0" smtClean="0"/>
              <a:t>Frederick Loewe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58983-1D95-47E3-A0A6-299BAA97A768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075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FAE6-7898-4D4D-917B-6D00C4BC15DC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99E4-F45C-46AD-812B-9287ECE7A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37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FAE6-7898-4D4D-917B-6D00C4BC15DC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99E4-F45C-46AD-812B-9287ECE7A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1665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FAE6-7898-4D4D-917B-6D00C4BC15DC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99E4-F45C-46AD-812B-9287ECE7A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4265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FAE6-7898-4D4D-917B-6D00C4BC15DC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99E4-F45C-46AD-812B-9287ECE7A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6989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FAE6-7898-4D4D-917B-6D00C4BC15DC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99E4-F45C-46AD-812B-9287ECE7A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7252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FAE6-7898-4D4D-917B-6D00C4BC15DC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99E4-F45C-46AD-812B-9287ECE7A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363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FAE6-7898-4D4D-917B-6D00C4BC15DC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99E4-F45C-46AD-812B-9287ECE7A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7199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FAE6-7898-4D4D-917B-6D00C4BC15DC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99E4-F45C-46AD-812B-9287ECE7A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066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FAE6-7898-4D4D-917B-6D00C4BC15DC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99E4-F45C-46AD-812B-9287ECE7A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75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FAE6-7898-4D4D-917B-6D00C4BC15DC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99E4-F45C-46AD-812B-9287ECE7A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3344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C9FAE6-7898-4D4D-917B-6D00C4BC15DC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D599E4-F45C-46AD-812B-9287ECE7A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9762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9FAE6-7898-4D4D-917B-6D00C4BC15DC}" type="datetimeFigureOut">
              <a:rPr lang="en-GB" smtClean="0"/>
              <a:t>19/07/2016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599E4-F45C-46AD-812B-9287ECE7A2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26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.cam.ac.uk/eresources/index.php" TargetMode="External"/><Relationship Id="rId2" Type="http://schemas.openxmlformats.org/officeDocument/2006/relationships/hyperlink" Target="http://web.a.ebscohost.com/bsi/search/advanced?sid=8071760a-f9f9-4288-966c-bcd7583dabad@sessionmgr4005&amp;vid=0&amp;hid=410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.uk/advanced_search?q=google&amp;hl=en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libguides.cam.ac.uk/economics/referencin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sconul.ac.uk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capability.jiscinvolve.org/wp/files/2014/09/JISC_REPORT_Digital_Literacies_280714_PRINT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opus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.cam.ac.uk/newton/" TargetMode="External"/><Relationship Id="rId7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www.lib.cam.ac.uk/eresources/index.php" TargetMode="External"/><Relationship Id="rId5" Type="http://schemas.openxmlformats.org/officeDocument/2006/relationships/hyperlink" Target="http://www.marshall.econ.cam.ac.uk/onlineresources/ejournals" TargetMode="External"/><Relationship Id="rId4" Type="http://schemas.openxmlformats.org/officeDocument/2006/relationships/hyperlink" Target="http://libguides.cam.ac.uk/eresources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onomist.com/?fsrc=bulk/ecom/Cam/blank" TargetMode="External"/><Relationship Id="rId2" Type="http://schemas.openxmlformats.org/officeDocument/2006/relationships/hyperlink" Target="https://global.factiva.com/sb/default.aspx?lnep=hp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hyperlink" Target="http://find.galegroup.com/econ/start.do?prodId=ECON&amp;userGroupName=cambuni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620688"/>
            <a:ext cx="7772400" cy="1470025"/>
          </a:xfrm>
          <a:solidFill>
            <a:schemeClr val="bg1"/>
          </a:solidFill>
        </p:spPr>
        <p:txBody>
          <a:bodyPr/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Searching skills for researching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56176" y="4077072"/>
            <a:ext cx="2736304" cy="1270992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Clare </a:t>
            </a:r>
            <a:r>
              <a:rPr lang="en-GB" b="1" dirty="0" err="1" smtClean="0">
                <a:solidFill>
                  <a:schemeClr val="tx2">
                    <a:lumMod val="75000"/>
                  </a:schemeClr>
                </a:solidFill>
              </a:rPr>
              <a:t>Trowell</a:t>
            </a:r>
            <a:endParaRPr lang="en-GB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GB" b="1" dirty="0" smtClean="0">
                <a:solidFill>
                  <a:schemeClr val="tx2">
                    <a:lumMod val="75000"/>
                  </a:schemeClr>
                </a:solidFill>
              </a:rPr>
              <a:t>Marshall Librarian</a:t>
            </a:r>
            <a:endParaRPr lang="en-GB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" y="2060848"/>
            <a:ext cx="594066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374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r>
              <a:rPr lang="en-GB" dirty="0" smtClean="0"/>
              <a:t>Databases that are a good source of company information:</a:t>
            </a:r>
          </a:p>
          <a:p>
            <a:r>
              <a:rPr lang="en-GB" dirty="0" smtClean="0"/>
              <a:t>FAME (Bureau Van </a:t>
            </a:r>
            <a:r>
              <a:rPr lang="en-GB" dirty="0" err="1" smtClean="0"/>
              <a:t>Dijk</a:t>
            </a:r>
            <a:r>
              <a:rPr lang="en-GB" dirty="0" smtClean="0"/>
              <a:t>)</a:t>
            </a:r>
          </a:p>
          <a:p>
            <a:r>
              <a:rPr lang="en-GB" dirty="0" smtClean="0">
                <a:hlinkClick r:id="rId2"/>
              </a:rPr>
              <a:t>Business Source Complete </a:t>
            </a:r>
            <a:r>
              <a:rPr lang="en-GB" dirty="0" smtClean="0"/>
              <a:t>(via EBSCO)</a:t>
            </a:r>
          </a:p>
          <a:p>
            <a:pPr marL="0" indent="0">
              <a:buNone/>
            </a:pPr>
            <a:r>
              <a:rPr lang="en-GB" dirty="0" smtClean="0"/>
              <a:t>See the </a:t>
            </a:r>
            <a:r>
              <a:rPr lang="en-GB" dirty="0" err="1" smtClean="0"/>
              <a:t>eresources@cambridge</a:t>
            </a:r>
            <a:r>
              <a:rPr lang="en-GB" dirty="0" smtClean="0"/>
              <a:t> page</a:t>
            </a:r>
          </a:p>
          <a:p>
            <a:pPr marL="0" indent="0">
              <a:buNone/>
            </a:pPr>
            <a:r>
              <a:rPr lang="en-GB" dirty="0">
                <a:hlinkClick r:id="rId3"/>
              </a:rPr>
              <a:t>http://</a:t>
            </a:r>
            <a:r>
              <a:rPr lang="en-GB" dirty="0" smtClean="0">
                <a:hlinkClick r:id="rId3"/>
              </a:rPr>
              <a:t>www.lib.cam.ac.uk/eresources/index.php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Business &amp; Management</a:t>
            </a:r>
            <a:endParaRPr lang="en-GB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5508104" y="188640"/>
            <a:ext cx="3096344" cy="2088232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chemeClr val="tx1"/>
                </a:solidFill>
              </a:rPr>
              <a:t>Where can I go to find company information?</a:t>
            </a:r>
            <a:endParaRPr lang="en-GB" sz="3200" b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11560" y="2420888"/>
            <a:ext cx="302433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" dirty="0" smtClean="0"/>
              <a:t>© Clive Darra https</a:t>
            </a:r>
            <a:r>
              <a:rPr lang="en-GB" sz="800" dirty="0"/>
              <a:t>://creativecommons.org/licenses/by-sa/2.0/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81" y="152636"/>
            <a:ext cx="288032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5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5868144" y="456926"/>
            <a:ext cx="2448272" cy="160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TUOS Blake" pitchFamily="34" charset="0"/>
              </a:rPr>
              <a:t>Why can’t I just use Google?</a:t>
            </a:r>
            <a:endParaRPr lang="en-GB" sz="3200" b="1" dirty="0">
              <a:latin typeface="TUOS Blak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3" y="2996952"/>
            <a:ext cx="8310239" cy="3600400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800" b="0" dirty="0" smtClean="0">
                <a:latin typeface="TUOS Blake" pitchFamily="34" charset="0"/>
              </a:rPr>
              <a:t>Indexes websites: including </a:t>
            </a:r>
            <a:r>
              <a:rPr lang="en-GB" sz="2800" b="0" dirty="0" err="1" smtClean="0">
                <a:latin typeface="TUOS Blake" pitchFamily="34" charset="0"/>
              </a:rPr>
              <a:t>wikipedia</a:t>
            </a:r>
            <a:r>
              <a:rPr lang="en-GB" sz="2800" b="0" dirty="0" smtClean="0">
                <a:latin typeface="TUOS Blake" pitchFamily="34" charset="0"/>
              </a:rPr>
              <a:t> but also other things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GB" sz="2800" b="0" dirty="0" smtClean="0">
                <a:latin typeface="TUOS Blake" pitchFamily="34" charset="0"/>
              </a:rPr>
              <a:t>Lots </a:t>
            </a:r>
            <a:r>
              <a:rPr lang="en-GB" sz="2800" b="0" dirty="0">
                <a:latin typeface="TUOS Blake" pitchFamily="34" charset="0"/>
              </a:rPr>
              <a:t>of </a:t>
            </a:r>
            <a:r>
              <a:rPr lang="en-GB" sz="2800" b="0" dirty="0" smtClean="0">
                <a:latin typeface="TUOS Blake" pitchFamily="34" charset="0"/>
              </a:rPr>
              <a:t>results</a:t>
            </a:r>
            <a:endParaRPr lang="en-GB" sz="2800" b="0" dirty="0">
              <a:latin typeface="TUOS Blake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sz="2800" b="0" dirty="0" smtClean="0">
                <a:latin typeface="TUOS Blake" pitchFamily="34" charset="0"/>
              </a:rPr>
              <a:t>Good  </a:t>
            </a:r>
            <a:r>
              <a:rPr lang="en-GB" sz="2800" b="0" dirty="0">
                <a:latin typeface="TUOS Blake" pitchFamily="34" charset="0"/>
              </a:rPr>
              <a:t>for reports/institutional web </a:t>
            </a:r>
            <a:r>
              <a:rPr lang="en-GB" sz="2800" b="0" dirty="0" smtClean="0">
                <a:latin typeface="TUOS Blake" pitchFamily="34" charset="0"/>
              </a:rPr>
              <a:t>pages and some government information</a:t>
            </a:r>
          </a:p>
          <a:p>
            <a:pPr lvl="1"/>
            <a:r>
              <a:rPr lang="en-GB" sz="2800" dirty="0" smtClean="0">
                <a:latin typeface="TUOS Blake" pitchFamily="34" charset="0"/>
              </a:rPr>
              <a:t>Use </a:t>
            </a:r>
            <a:r>
              <a:rPr lang="en-GB" sz="2800" dirty="0" smtClean="0">
                <a:latin typeface="TUOS Blake" pitchFamily="34" charset="0"/>
                <a:hlinkClick r:id="rId3"/>
              </a:rPr>
              <a:t>advanced search</a:t>
            </a:r>
            <a:endParaRPr lang="en-GB" sz="2800" dirty="0" smtClean="0">
              <a:latin typeface="TUOS Blake" pitchFamily="34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sz="2800" b="0" dirty="0" smtClean="0">
                <a:latin typeface="TUOS Blake" pitchFamily="34" charset="0"/>
              </a:rPr>
              <a:t>Google Scholar</a:t>
            </a:r>
          </a:p>
          <a:p>
            <a:endParaRPr lang="en-GB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640"/>
            <a:ext cx="334168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62197"/>
            <a:ext cx="3600400" cy="2374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44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89640" cy="882352"/>
          </a:xfrm>
        </p:spPr>
        <p:txBody>
          <a:bodyPr/>
          <a:lstStyle/>
          <a:p>
            <a:r>
              <a:rPr lang="en-GB" b="1" dirty="0" smtClean="0"/>
              <a:t>Formulating your search </a:t>
            </a:r>
            <a:endParaRPr lang="en-GB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107504" y="1340768"/>
            <a:ext cx="8712968" cy="5400600"/>
          </a:xfrm>
        </p:spPr>
        <p:txBody>
          <a:bodyPr>
            <a:normAutofit fontScale="92500"/>
          </a:bodyPr>
          <a:lstStyle/>
          <a:p>
            <a:r>
              <a:rPr lang="en-GB" sz="3100" dirty="0" smtClean="0">
                <a:latin typeface="+mj-lt"/>
              </a:rPr>
              <a:t>Keywords?</a:t>
            </a:r>
          </a:p>
          <a:p>
            <a:endParaRPr lang="en-GB" sz="3100" dirty="0" smtClean="0">
              <a:latin typeface="+mj-lt"/>
            </a:endParaRPr>
          </a:p>
          <a:p>
            <a:r>
              <a:rPr lang="en-GB" sz="3100" dirty="0" smtClean="0">
                <a:latin typeface="+mj-lt"/>
              </a:rPr>
              <a:t>Alternative terms?</a:t>
            </a:r>
          </a:p>
          <a:p>
            <a:endParaRPr lang="en-GB" sz="3100" dirty="0" smtClean="0">
              <a:latin typeface="+mj-lt"/>
            </a:endParaRPr>
          </a:p>
          <a:p>
            <a:r>
              <a:rPr lang="en-GB" sz="3100" dirty="0" smtClean="0">
                <a:latin typeface="+mj-lt"/>
              </a:rPr>
              <a:t>Alternative spellings?</a:t>
            </a:r>
          </a:p>
          <a:p>
            <a:endParaRPr lang="en-GB" sz="3100" dirty="0" smtClean="0">
              <a:latin typeface="+mj-lt"/>
            </a:endParaRPr>
          </a:p>
          <a:p>
            <a:r>
              <a:rPr lang="en-GB" sz="3100" dirty="0">
                <a:latin typeface="+mj-lt"/>
              </a:rPr>
              <a:t>Narrow/broaden </a:t>
            </a:r>
            <a:r>
              <a:rPr lang="en-GB" sz="3100" dirty="0" smtClean="0">
                <a:latin typeface="+mj-lt"/>
              </a:rPr>
              <a:t>your </a:t>
            </a:r>
            <a:r>
              <a:rPr lang="en-GB" sz="3100" dirty="0">
                <a:latin typeface="+mj-lt"/>
              </a:rPr>
              <a:t>search</a:t>
            </a:r>
            <a:r>
              <a:rPr lang="en-GB" sz="3100" dirty="0" smtClean="0">
                <a:latin typeface="+mj-lt"/>
              </a:rPr>
              <a:t>?</a:t>
            </a:r>
          </a:p>
          <a:p>
            <a:endParaRPr lang="en-GB" sz="3100" dirty="0" smtClean="0">
              <a:latin typeface="+mj-lt"/>
            </a:endParaRPr>
          </a:p>
          <a:p>
            <a:r>
              <a:rPr lang="en-GB" sz="3100" dirty="0" smtClean="0">
                <a:latin typeface="+mj-lt"/>
              </a:rPr>
              <a:t>AND: narrow search by combining key terms/words</a:t>
            </a:r>
          </a:p>
          <a:p>
            <a:r>
              <a:rPr lang="en-GB" sz="3100" dirty="0" smtClean="0">
                <a:latin typeface="+mj-lt"/>
              </a:rPr>
              <a:t>OR: broaden search using alternative terms</a:t>
            </a:r>
            <a:endParaRPr lang="en-GB" sz="3100" dirty="0">
              <a:latin typeface="+mj-lt"/>
            </a:endParaRPr>
          </a:p>
          <a:p>
            <a:endParaRPr lang="en-GB" dirty="0" smtClean="0">
              <a:latin typeface="TUOS Blake" pitchFamily="34" charset="0"/>
            </a:endParaRPr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377" y="1196752"/>
            <a:ext cx="2541270" cy="4525963"/>
          </a:xfrm>
        </p:spPr>
        <p:txBody>
          <a:bodyPr>
            <a:normAutofit fontScale="92500"/>
          </a:bodyPr>
          <a:lstStyle/>
          <a:p>
            <a:endParaRPr lang="en-GB" dirty="0"/>
          </a:p>
        </p:txBody>
      </p:sp>
      <p:pic>
        <p:nvPicPr>
          <p:cNvPr id="7" name="Picture 4" descr="http://en.hdyo.org/assets/ask-question-3-049ac6f2a4e25267fa670b61ee7341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890756"/>
            <a:ext cx="4077873" cy="3474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951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3573016"/>
            <a:ext cx="5791200" cy="1656184"/>
          </a:xfrm>
        </p:spPr>
        <p:txBody>
          <a:bodyPr>
            <a:norm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Have a go</a:t>
            </a:r>
            <a:r>
              <a:rPr lang="en-GB" b="1" dirty="0" smtClean="0"/>
              <a:t>, </a:t>
            </a:r>
            <a:br>
              <a:rPr lang="en-GB" b="1" dirty="0" smtClean="0"/>
            </a:br>
            <a:r>
              <a:rPr lang="en-GB" b="1" dirty="0" smtClean="0"/>
              <a:t>I’m here to help </a:t>
            </a:r>
            <a:r>
              <a:rPr lang="en-GB" dirty="0" smtClean="0">
                <a:sym typeface="Wingdings" pitchFamily="2" charset="2"/>
              </a:rPr>
              <a:t>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sz="half" idx="4294967295"/>
          </p:nvPr>
        </p:nvSpPr>
        <p:spPr>
          <a:xfrm>
            <a:off x="0" y="5715000"/>
            <a:ext cx="8153400" cy="457200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AutoNum type="arabicPeriod"/>
            </a:pPr>
            <a:endParaRPr lang="en-GB" dirty="0" smtClean="0"/>
          </a:p>
          <a:p>
            <a:endParaRPr lang="en-GB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692695"/>
            <a:ext cx="1944216" cy="251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549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4"/>
          <p:cNvSpPr>
            <a:spLocks noGrp="1"/>
          </p:cNvSpPr>
          <p:nvPr>
            <p:ph type="title"/>
          </p:nvPr>
        </p:nvSpPr>
        <p:spPr>
          <a:xfrm>
            <a:off x="490904" y="260350"/>
            <a:ext cx="8229600" cy="1143000"/>
          </a:xfrm>
        </p:spPr>
        <p:txBody>
          <a:bodyPr/>
          <a:lstStyle/>
          <a:p>
            <a:r>
              <a:rPr lang="en-GB" altLang="en-US" b="1" smtClean="0"/>
              <a:t>Boolean Searching</a:t>
            </a:r>
          </a:p>
        </p:txBody>
      </p:sp>
      <p:sp>
        <p:nvSpPr>
          <p:cNvPr id="7" name="Oval 6"/>
          <p:cNvSpPr/>
          <p:nvPr/>
        </p:nvSpPr>
        <p:spPr>
          <a:xfrm>
            <a:off x="716574" y="2205038"/>
            <a:ext cx="3988777" cy="2879725"/>
          </a:xfrm>
          <a:prstGeom prst="ellipse">
            <a:avLst/>
          </a:prstGeom>
          <a:solidFill>
            <a:srgbClr val="F8BAE8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dirty="0">
                <a:solidFill>
                  <a:schemeClr val="tx1"/>
                </a:solidFill>
              </a:rPr>
              <a:t>Bread</a:t>
            </a:r>
            <a:r>
              <a:rPr lang="en-GB" dirty="0"/>
              <a:t>		</a:t>
            </a:r>
          </a:p>
        </p:txBody>
      </p:sp>
      <p:pic>
        <p:nvPicPr>
          <p:cNvPr id="8196" name="Picture 3" descr="C:\Users\admin\AppData\Local\Microsoft\Windows\Temporary Internet Files\Content.IE5\TNV4OZ4H\MC900441777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866" y="1658938"/>
            <a:ext cx="1752600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7" name="Group 12"/>
          <p:cNvGrpSpPr>
            <a:grpSpLocks/>
          </p:cNvGrpSpPr>
          <p:nvPr/>
        </p:nvGrpSpPr>
        <p:grpSpPr bwMode="auto">
          <a:xfrm>
            <a:off x="3770435" y="2057400"/>
            <a:ext cx="4236426" cy="3175000"/>
            <a:chOff x="3137857" y="223576"/>
            <a:chExt cx="4590387" cy="3175538"/>
          </a:xfrm>
        </p:grpSpPr>
        <p:sp>
          <p:nvSpPr>
            <p:cNvPr id="14" name="Oval 13"/>
            <p:cNvSpPr/>
            <p:nvPr/>
          </p:nvSpPr>
          <p:spPr>
            <a:xfrm flipH="1">
              <a:off x="3137857" y="223576"/>
              <a:ext cx="4590387" cy="3175538"/>
            </a:xfrm>
            <a:prstGeom prst="ellipse">
              <a:avLst/>
            </a:prstGeom>
            <a:solidFill>
              <a:srgbClr val="92D050">
                <a:alpha val="50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5" name="Oval 4"/>
            <p:cNvSpPr/>
            <p:nvPr/>
          </p:nvSpPr>
          <p:spPr>
            <a:xfrm>
              <a:off x="3574507" y="515725"/>
              <a:ext cx="3678979" cy="27357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lIns="232410" tIns="232410" rIns="232410" bIns="232410" spcCol="1270" anchor="ctr"/>
            <a:lstStyle/>
            <a:p>
              <a:pPr algn="ctr" defTabSz="271145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6100" dirty="0">
                  <a:solidFill>
                    <a:schemeClr val="accent4">
                      <a:lumMod val="10000"/>
                    </a:schemeClr>
                  </a:solidFill>
                </a:rPr>
                <a:t>Jam</a:t>
              </a:r>
            </a:p>
          </p:txBody>
        </p:sp>
      </p:grpSp>
      <p:pic>
        <p:nvPicPr>
          <p:cNvPr id="8198" name="Picture 4" descr="C:\Users\admin\AppData\Local\Microsoft\Windows\Temporary Internet Files\Content.IE5\IRE8DIP7\MC900001752[1].wmf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67096" y="1611314"/>
            <a:ext cx="1821473" cy="1755775"/>
          </a:xfrm>
        </p:spPr>
      </p:pic>
      <p:pic>
        <p:nvPicPr>
          <p:cNvPr id="8199" name="Picture 2" descr="C:\Users\admin\AppData\Local\Microsoft\Windows\Temporary Internet Files\Content.IE5\IRE8DIP7\MC900251515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435" y="2881314"/>
            <a:ext cx="1217734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ular Callout 15"/>
          <p:cNvSpPr/>
          <p:nvPr/>
        </p:nvSpPr>
        <p:spPr>
          <a:xfrm>
            <a:off x="3442189" y="1268414"/>
            <a:ext cx="2325565" cy="504825"/>
          </a:xfrm>
          <a:prstGeom prst="wedgeRectCallout">
            <a:avLst>
              <a:gd name="adj1" fmla="val -15782"/>
              <a:gd name="adj2" fmla="val 239316"/>
            </a:avLst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chemeClr val="tx1"/>
                </a:solidFill>
              </a:rPr>
              <a:t>sandwich</a:t>
            </a:r>
          </a:p>
        </p:txBody>
      </p:sp>
    </p:spTree>
    <p:extLst>
      <p:ext uri="{BB962C8B-B14F-4D97-AF65-F5344CB8AC3E}">
        <p14:creationId xmlns:p14="http://schemas.microsoft.com/office/powerpoint/2010/main" val="2596396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31640" y="404664"/>
            <a:ext cx="7344816" cy="1119654"/>
          </a:xfrm>
        </p:spPr>
        <p:txBody>
          <a:bodyPr/>
          <a:lstStyle/>
          <a:p>
            <a:r>
              <a:rPr lang="en-GB" dirty="0" smtClean="0"/>
              <a:t>Wikipedia – good information?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67544" y="1916832"/>
            <a:ext cx="5400600" cy="4032449"/>
          </a:xfrm>
        </p:spPr>
        <p:txBody>
          <a:bodyPr>
            <a:normAutofit/>
          </a:bodyPr>
          <a:lstStyle/>
          <a:p>
            <a:r>
              <a:rPr lang="en-GB" sz="3600" dirty="0" smtClean="0"/>
              <a:t>Is this a good place to get information?</a:t>
            </a:r>
          </a:p>
          <a:p>
            <a:r>
              <a:rPr lang="en-GB" sz="3600" dirty="0" smtClean="0"/>
              <a:t>Why?</a:t>
            </a:r>
          </a:p>
          <a:p>
            <a:pPr marL="0" indent="0">
              <a:buNone/>
            </a:pPr>
            <a:r>
              <a:rPr lang="en-GB" sz="3600" dirty="0" smtClean="0">
                <a:solidFill>
                  <a:srgbClr val="FF0000"/>
                </a:solidFill>
              </a:rPr>
              <a:t>Look at handout and Discuss in pairs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1500" y="3118115"/>
            <a:ext cx="3035300" cy="2023533"/>
          </a:xfr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518"/>
            <a:ext cx="1224136" cy="1499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96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2780928"/>
            <a:ext cx="8219256" cy="3633267"/>
          </a:xfrm>
        </p:spPr>
        <p:txBody>
          <a:bodyPr>
            <a:normAutofit fontScale="55000" lnSpcReduction="20000"/>
          </a:bodyPr>
          <a:lstStyle/>
          <a:p>
            <a:r>
              <a:rPr lang="en-GB" b="1" dirty="0"/>
              <a:t>Who</a:t>
            </a:r>
            <a:r>
              <a:rPr lang="en-GB" dirty="0"/>
              <a:t> </a:t>
            </a:r>
            <a:r>
              <a:rPr lang="en-GB" dirty="0" smtClean="0"/>
              <a:t>is the author?</a:t>
            </a:r>
            <a:endParaRPr lang="en-GB" dirty="0"/>
          </a:p>
          <a:p>
            <a:r>
              <a:rPr lang="en-GB" dirty="0"/>
              <a:t>What expertise does the writer have?</a:t>
            </a:r>
          </a:p>
          <a:p>
            <a:r>
              <a:rPr lang="en-GB" dirty="0"/>
              <a:t>What evidence is used? </a:t>
            </a:r>
            <a:r>
              <a:rPr lang="en-GB" dirty="0" smtClean="0"/>
              <a:t>What references or citations are there?</a:t>
            </a:r>
            <a:endParaRPr lang="en-GB" dirty="0"/>
          </a:p>
          <a:p>
            <a:r>
              <a:rPr lang="en-GB" dirty="0"/>
              <a:t>What genre is the document: journalism, academic paper, blog, polemic?</a:t>
            </a:r>
          </a:p>
          <a:p>
            <a:r>
              <a:rPr lang="en-GB" dirty="0"/>
              <a:t>Is </a:t>
            </a:r>
            <a:r>
              <a:rPr lang="en-GB" dirty="0" smtClean="0"/>
              <a:t>the information from a </a:t>
            </a:r>
            <a:r>
              <a:rPr lang="en-GB" dirty="0"/>
              <a:t>site/document/report funded by an institution?</a:t>
            </a:r>
          </a:p>
          <a:p>
            <a:r>
              <a:rPr lang="en-GB" dirty="0"/>
              <a:t>What </a:t>
            </a:r>
            <a:r>
              <a:rPr lang="en-GB" dirty="0" smtClean="0"/>
              <a:t>is the argument?</a:t>
            </a:r>
            <a:endParaRPr lang="en-GB" dirty="0"/>
          </a:p>
          <a:p>
            <a:r>
              <a:rPr lang="en-GB" b="1" dirty="0"/>
              <a:t>When</a:t>
            </a:r>
            <a:r>
              <a:rPr lang="en-GB" dirty="0"/>
              <a:t> was the text produced?</a:t>
            </a:r>
          </a:p>
          <a:p>
            <a:r>
              <a:rPr lang="en-GB" b="1" dirty="0"/>
              <a:t>Why</a:t>
            </a:r>
            <a:r>
              <a:rPr lang="en-GB" dirty="0"/>
              <a:t> did this information emerge at this point in history?</a:t>
            </a:r>
          </a:p>
          <a:p>
            <a:r>
              <a:rPr lang="en-GB" b="1" dirty="0"/>
              <a:t>Who</a:t>
            </a:r>
            <a:r>
              <a:rPr lang="en-GB" dirty="0"/>
              <a:t> is the audience for this information?</a:t>
            </a:r>
          </a:p>
          <a:p>
            <a:r>
              <a:rPr lang="en-GB" dirty="0"/>
              <a:t>What is </a:t>
            </a:r>
            <a:r>
              <a:rPr lang="en-GB" i="1" dirty="0"/>
              <a:t>not </a:t>
            </a:r>
            <a:r>
              <a:rPr lang="en-GB" dirty="0"/>
              <a:t>being discussed and what are the political consequences of that </a:t>
            </a:r>
            <a:r>
              <a:rPr lang="en-GB" dirty="0" smtClean="0"/>
              <a:t>absence?</a:t>
            </a:r>
          </a:p>
          <a:p>
            <a:pPr marL="0" indent="0">
              <a:buNone/>
            </a:pPr>
            <a:r>
              <a:rPr lang="en-GB" dirty="0" smtClean="0"/>
              <a:t>Tara </a:t>
            </a:r>
            <a:r>
              <a:rPr lang="en-GB" dirty="0" err="1" smtClean="0"/>
              <a:t>Brabazon</a:t>
            </a:r>
            <a:r>
              <a:rPr lang="en-GB" dirty="0" smtClean="0"/>
              <a:t> (2006)</a:t>
            </a:r>
            <a:r>
              <a:rPr lang="en-GB" dirty="0"/>
              <a:t> The Google Effect: Googling, blogging, wikis and the flattening of </a:t>
            </a:r>
            <a:r>
              <a:rPr lang="en-GB" dirty="0" smtClean="0"/>
              <a:t>expertise</a:t>
            </a:r>
            <a:r>
              <a:rPr lang="en-GB" i="1" dirty="0" smtClean="0"/>
              <a:t> </a:t>
            </a:r>
            <a:r>
              <a:rPr lang="it-IT" i="1" dirty="0" smtClean="0"/>
              <a:t>Libri</a:t>
            </a:r>
            <a:r>
              <a:rPr lang="it-IT" dirty="0"/>
              <a:t>, 2006, v. 56, pp 157-167</a:t>
            </a:r>
            <a:endParaRPr lang="en-GB" i="1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4427984" y="404664"/>
            <a:ext cx="4320480" cy="2160240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How do I critically evaluate information I have found?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1"/>
            <a:ext cx="3312368" cy="2208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424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Rounded Rectangular Callout 3"/>
          <p:cNvSpPr/>
          <p:nvPr/>
        </p:nvSpPr>
        <p:spPr>
          <a:xfrm>
            <a:off x="6084168" y="476672"/>
            <a:ext cx="2736304" cy="2592288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How can I reference the information I have found to show my original ideas?</a:t>
            </a:r>
            <a:endParaRPr lang="en-GB" sz="2800" b="1" dirty="0">
              <a:solidFill>
                <a:schemeClr val="tx1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19956" y="2996952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There is advice on how to reference your work using the Economics referencing advice on the </a:t>
            </a:r>
            <a:r>
              <a:rPr lang="en-GB" dirty="0" smtClean="0">
                <a:hlinkClick r:id="rId2"/>
              </a:rPr>
              <a:t>Economics </a:t>
            </a:r>
            <a:r>
              <a:rPr lang="en-GB" dirty="0" err="1" smtClean="0">
                <a:hlinkClick r:id="rId2"/>
              </a:rPr>
              <a:t>Libguide</a:t>
            </a:r>
            <a:r>
              <a:rPr lang="en-GB" dirty="0" smtClean="0">
                <a:hlinkClick r:id="rId2"/>
              </a:rPr>
              <a:t> </a:t>
            </a:r>
            <a:r>
              <a:rPr lang="en-GB" dirty="0" smtClean="0"/>
              <a:t>under the Referencing tab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260648"/>
            <a:ext cx="5508613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64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Any questions?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46" y="1600200"/>
            <a:ext cx="3308854" cy="4963282"/>
          </a:xfrm>
        </p:spPr>
      </p:pic>
      <p:sp>
        <p:nvSpPr>
          <p:cNvPr id="5" name="Rounded Rectangular Callout 4"/>
          <p:cNvSpPr/>
          <p:nvPr/>
        </p:nvSpPr>
        <p:spPr>
          <a:xfrm>
            <a:off x="6660232" y="2204864"/>
            <a:ext cx="2304256" cy="2160240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 smtClean="0">
                <a:solidFill>
                  <a:schemeClr val="tx1"/>
                </a:solidFill>
              </a:rPr>
              <a:t>Good Luck!</a:t>
            </a:r>
            <a:endParaRPr lang="en-GB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55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SCONUL 7 Pillars </a:t>
            </a:r>
          </a:p>
          <a:p>
            <a:pPr marL="0" indent="0">
              <a:buNone/>
            </a:pPr>
            <a:r>
              <a:rPr lang="en-GB" dirty="0" smtClean="0"/>
              <a:t>of Information Literacy</a:t>
            </a:r>
          </a:p>
          <a:p>
            <a:pPr marL="0" indent="0">
              <a:buNone/>
            </a:pPr>
            <a:r>
              <a:rPr lang="en-GB" dirty="0" smtClean="0"/>
              <a:t>model</a:t>
            </a:r>
          </a:p>
          <a:p>
            <a:pPr>
              <a:spcBef>
                <a:spcPct val="0"/>
              </a:spcBef>
              <a:buNone/>
            </a:pPr>
            <a:endParaRPr lang="en-GB" altLang="en-US" dirty="0" smtClean="0">
              <a:latin typeface="TUOS Stephenson" pitchFamily="18" charset="0"/>
            </a:endParaRPr>
          </a:p>
          <a:p>
            <a:pPr>
              <a:spcBef>
                <a:spcPct val="0"/>
              </a:spcBef>
              <a:buNone/>
            </a:pPr>
            <a:endParaRPr lang="en-GB" altLang="en-US" dirty="0">
              <a:latin typeface="TUOS Stephenson" pitchFamily="18" charset="0"/>
            </a:endParaRPr>
          </a:p>
          <a:p>
            <a:pPr>
              <a:spcBef>
                <a:spcPct val="0"/>
              </a:spcBef>
              <a:buNone/>
            </a:pPr>
            <a:endParaRPr lang="en-GB" altLang="en-US" dirty="0" smtClean="0">
              <a:latin typeface="TUOS Stephenson" pitchFamily="18" charset="0"/>
            </a:endParaRPr>
          </a:p>
          <a:p>
            <a:pPr>
              <a:spcBef>
                <a:spcPct val="0"/>
              </a:spcBef>
              <a:buNone/>
            </a:pPr>
            <a:endParaRPr lang="en-GB" altLang="en-US" dirty="0">
              <a:latin typeface="TUOS Stephenson" pitchFamily="18" charset="0"/>
            </a:endParaRPr>
          </a:p>
          <a:p>
            <a:pPr>
              <a:spcBef>
                <a:spcPct val="0"/>
              </a:spcBef>
              <a:buNone/>
            </a:pPr>
            <a:endParaRPr lang="en-GB" altLang="en-US" dirty="0" smtClean="0">
              <a:latin typeface="TUOS Stephenson" pitchFamily="18" charset="0"/>
            </a:endParaRPr>
          </a:p>
          <a:p>
            <a:pPr>
              <a:spcBef>
                <a:spcPct val="0"/>
              </a:spcBef>
              <a:buNone/>
            </a:pPr>
            <a:endParaRPr lang="en-GB" altLang="en-US" sz="1400" dirty="0" smtClean="0">
              <a:latin typeface="TUOS Stephenson" pitchFamily="18" charset="0"/>
            </a:endParaRPr>
          </a:p>
          <a:p>
            <a:pPr>
              <a:spcBef>
                <a:spcPct val="0"/>
              </a:spcBef>
              <a:buNone/>
            </a:pPr>
            <a:endParaRPr lang="en-GB" altLang="en-US" sz="1400" dirty="0">
              <a:latin typeface="TUOS Stephenson" pitchFamily="18" charset="0"/>
            </a:endParaRPr>
          </a:p>
          <a:p>
            <a:pPr>
              <a:spcBef>
                <a:spcPct val="0"/>
              </a:spcBef>
              <a:buNone/>
            </a:pPr>
            <a:endParaRPr lang="en-GB" altLang="en-US" sz="1400" dirty="0" smtClean="0">
              <a:latin typeface="TUOS Stephenson" pitchFamily="18" charset="0"/>
            </a:endParaRPr>
          </a:p>
          <a:p>
            <a:pPr>
              <a:spcBef>
                <a:spcPct val="0"/>
              </a:spcBef>
              <a:buNone/>
            </a:pPr>
            <a:endParaRPr lang="en-GB" altLang="en-US" sz="1400" dirty="0">
              <a:latin typeface="TUOS Stephenson" pitchFamily="18" charset="0"/>
            </a:endParaRPr>
          </a:p>
          <a:p>
            <a:pPr>
              <a:spcBef>
                <a:spcPct val="0"/>
              </a:spcBef>
              <a:buNone/>
            </a:pPr>
            <a:r>
              <a:rPr lang="en-GB" alt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Sconul</a:t>
            </a:r>
            <a:r>
              <a:rPr lang="en-GB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7 pillars model</a:t>
            </a:r>
          </a:p>
          <a:p>
            <a:pPr>
              <a:spcBef>
                <a:spcPct val="0"/>
              </a:spcBef>
              <a:buNone/>
            </a:pPr>
            <a:r>
              <a:rPr lang="en-GB" altLang="en-US" sz="14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www.sconul.ac.uk</a:t>
            </a:r>
            <a:endParaRPr lang="en-GB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None/>
            </a:pPr>
            <a:r>
              <a:rPr lang="en-GB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CC-BY licence</a:t>
            </a:r>
          </a:p>
          <a:p>
            <a:endParaRPr lang="en-GB" dirty="0"/>
          </a:p>
        </p:txBody>
      </p:sp>
      <p:pic>
        <p:nvPicPr>
          <p:cNvPr id="4" name="Content Placeholder 6" descr="SCONUL 2011 roun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55976" y="2708920"/>
            <a:ext cx="3792538" cy="3733800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076056" y="260648"/>
            <a:ext cx="3459067" cy="1944216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</a:rPr>
              <a:t>How do I become a researcher? How do I become information literate?</a:t>
            </a:r>
            <a:endParaRPr lang="en-GB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62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JISC – 7 elements of digital literacy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7793310" cy="4931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6165304"/>
            <a:ext cx="583264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hlinkClick r:id="rId3"/>
              </a:rPr>
              <a:t>https://</a:t>
            </a:r>
            <a:r>
              <a:rPr lang="en-GB" sz="1400" dirty="0" smtClean="0">
                <a:hlinkClick r:id="rId3"/>
              </a:rPr>
              <a:t>digitalcapability.jiscinvolve.org/wp/files/2014/09/JISC_REPORT_Digital_Literacies_280714_PRINT.pdf</a:t>
            </a:r>
            <a:endParaRPr lang="en-GB" sz="14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422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 descr="http://en.hdyo.org/assets/ask-question-3-049ac6f2a4e25267fa670b61ee7341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22724"/>
            <a:ext cx="2572378" cy="219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/>
              <a:t>Why do you need to search </a:t>
            </a:r>
            <a:r>
              <a:rPr lang="en-GB" b="1" dirty="0" smtClean="0">
                <a:solidFill>
                  <a:srgbClr val="FF0000"/>
                </a:solidFill>
              </a:rPr>
              <a:t>databases?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242" y="1622312"/>
            <a:ext cx="8229600" cy="4525963"/>
          </a:xfrm>
        </p:spPr>
        <p:txBody>
          <a:bodyPr/>
          <a:lstStyle/>
          <a:p>
            <a:pPr marL="457200" indent="-457200">
              <a:buAutoNum type="arabicPeriod"/>
            </a:pPr>
            <a:endParaRPr lang="en-GB" dirty="0" smtClean="0"/>
          </a:p>
          <a:p>
            <a:pPr marL="457200" indent="-457200">
              <a:buAutoNum type="arabicPeriod"/>
            </a:pPr>
            <a:endParaRPr lang="en-GB" dirty="0" smtClean="0"/>
          </a:p>
        </p:txBody>
      </p:sp>
      <p:sp>
        <p:nvSpPr>
          <p:cNvPr id="5" name="Rounded Rectangular Callout 4"/>
          <p:cNvSpPr/>
          <p:nvPr/>
        </p:nvSpPr>
        <p:spPr>
          <a:xfrm>
            <a:off x="5508104" y="4230764"/>
            <a:ext cx="3312368" cy="2088232"/>
          </a:xfrm>
          <a:prstGeom prst="wedgeRoundRect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155" y="1500868"/>
            <a:ext cx="334168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5731445" y="2186806"/>
            <a:ext cx="25276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spcAft>
                <a:spcPts val="600"/>
              </a:spcAft>
            </a:pPr>
            <a:r>
              <a:rPr lang="en-GB" sz="3600" b="1" dirty="0">
                <a:solidFill>
                  <a:srgbClr val="000000"/>
                </a:solidFill>
                <a:latin typeface="+mj-lt"/>
              </a:rPr>
              <a:t>What is a </a:t>
            </a:r>
            <a:r>
              <a:rPr lang="en-GB" sz="3600" b="1" dirty="0" smtClean="0">
                <a:solidFill>
                  <a:srgbClr val="000000"/>
                </a:solidFill>
                <a:latin typeface="+mj-lt"/>
              </a:rPr>
              <a:t>database</a:t>
            </a:r>
            <a:r>
              <a:rPr lang="en-GB" sz="3600" b="1" dirty="0">
                <a:solidFill>
                  <a:srgbClr val="000000"/>
                </a:solidFill>
                <a:latin typeface="+mj-lt"/>
              </a:rPr>
              <a:t>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211416"/>
            <a:ext cx="334168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51520" y="4797152"/>
            <a:ext cx="3458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  <a:spcAft>
                <a:spcPts val="600"/>
              </a:spcAft>
            </a:pPr>
            <a:r>
              <a:rPr lang="en-GB" sz="3600" b="1" dirty="0" smtClean="0">
                <a:solidFill>
                  <a:srgbClr val="000000"/>
                </a:solidFill>
                <a:latin typeface="+mj-lt"/>
              </a:rPr>
              <a:t>Why can’t I just use books</a:t>
            </a:r>
            <a:r>
              <a:rPr lang="en-GB" sz="3600" b="1" dirty="0">
                <a:solidFill>
                  <a:srgbClr val="000000"/>
                </a:solidFill>
                <a:latin typeface="+mj-lt"/>
              </a:rPr>
              <a:t>?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20" y="1500869"/>
            <a:ext cx="334168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70235" y="2092918"/>
            <a:ext cx="23042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+mj-lt"/>
              </a:rPr>
              <a:t>What is a journal?</a:t>
            </a:r>
            <a:endParaRPr lang="en-GB" sz="3600" b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2010" y="4397717"/>
            <a:ext cx="2201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+mj-lt"/>
              </a:rPr>
              <a:t>Why can’t I just use Google?</a:t>
            </a:r>
            <a:endParaRPr lang="en-GB" sz="3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064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5868144" y="767606"/>
            <a:ext cx="2376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TUOS Blake" pitchFamily="34" charset="0"/>
              </a:rPr>
              <a:t>What is a journal?</a:t>
            </a:r>
            <a:endParaRPr lang="en-GB" sz="3200" b="1" dirty="0">
              <a:latin typeface="TUOS Blak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175" y="2420888"/>
            <a:ext cx="8229600" cy="4184625"/>
          </a:xfrm>
        </p:spPr>
        <p:txBody>
          <a:bodyPr>
            <a:normAutofit/>
          </a:bodyPr>
          <a:lstStyle/>
          <a:p>
            <a:r>
              <a:rPr lang="en-GB" sz="2800" dirty="0" smtClean="0">
                <a:solidFill>
                  <a:prstClr val="black"/>
                </a:solidFill>
                <a:latin typeface="TUOS Blake" pitchFamily="34" charset="0"/>
              </a:rPr>
              <a:t>Collection of </a:t>
            </a:r>
            <a:r>
              <a:rPr lang="en-GB" sz="2800" b="1" dirty="0" smtClean="0">
                <a:solidFill>
                  <a:prstClr val="black"/>
                </a:solidFill>
                <a:latin typeface="TUOS Blake" pitchFamily="34" charset="0"/>
              </a:rPr>
              <a:t>journal articles</a:t>
            </a:r>
            <a:r>
              <a:rPr lang="en-GB" sz="2800" dirty="0" smtClean="0">
                <a:solidFill>
                  <a:prstClr val="black"/>
                </a:solidFill>
                <a:latin typeface="TUOS Blake" pitchFamily="34" charset="0"/>
              </a:rPr>
              <a:t>:</a:t>
            </a:r>
          </a:p>
          <a:p>
            <a:pPr lvl="1"/>
            <a:r>
              <a:rPr lang="en-GB" sz="2800" dirty="0" smtClean="0">
                <a:solidFill>
                  <a:prstClr val="black"/>
                </a:solidFill>
                <a:latin typeface="TUOS Blake" pitchFamily="34" charset="0"/>
              </a:rPr>
              <a:t>Main method for reporting academic work</a:t>
            </a:r>
          </a:p>
          <a:p>
            <a:pPr lvl="1"/>
            <a:r>
              <a:rPr lang="en-GB" sz="2800" dirty="0" smtClean="0">
                <a:solidFill>
                  <a:prstClr val="black"/>
                </a:solidFill>
                <a:latin typeface="TUOS Blake" pitchFamily="34" charset="0"/>
              </a:rPr>
              <a:t>Up-to-date</a:t>
            </a:r>
            <a:endParaRPr lang="en-GB" sz="2800" dirty="0">
              <a:solidFill>
                <a:prstClr val="black"/>
              </a:solidFill>
              <a:latin typeface="TUOS Blake" pitchFamily="34" charset="0"/>
            </a:endParaRPr>
          </a:p>
          <a:p>
            <a:pPr lvl="1"/>
            <a:r>
              <a:rPr lang="en-GB" sz="2800" dirty="0">
                <a:solidFill>
                  <a:prstClr val="black"/>
                </a:solidFill>
                <a:latin typeface="TUOS Blake" pitchFamily="34" charset="0"/>
              </a:rPr>
              <a:t>In-depth</a:t>
            </a:r>
          </a:p>
          <a:p>
            <a:pPr lvl="1"/>
            <a:r>
              <a:rPr lang="en-GB" sz="2800" dirty="0">
                <a:solidFill>
                  <a:prstClr val="black"/>
                </a:solidFill>
                <a:latin typeface="TUOS Blake" pitchFamily="34" charset="0"/>
              </a:rPr>
              <a:t>Based on </a:t>
            </a:r>
            <a:r>
              <a:rPr lang="en-GB" sz="2800" dirty="0" smtClean="0">
                <a:solidFill>
                  <a:prstClr val="black"/>
                </a:solidFill>
                <a:latin typeface="TUOS Blake" pitchFamily="34" charset="0"/>
              </a:rPr>
              <a:t>evidence/research</a:t>
            </a:r>
          </a:p>
          <a:p>
            <a:pPr lvl="1"/>
            <a:r>
              <a:rPr lang="en-GB" sz="2800" dirty="0" smtClean="0">
                <a:solidFill>
                  <a:prstClr val="black"/>
                </a:solidFill>
                <a:latin typeface="TUOS Blake" pitchFamily="34" charset="0"/>
              </a:rPr>
              <a:t>Mostly </a:t>
            </a:r>
            <a:r>
              <a:rPr lang="en-GB" sz="2800" dirty="0">
                <a:solidFill>
                  <a:prstClr val="black"/>
                </a:solidFill>
                <a:latin typeface="TUOS Blake" pitchFamily="34" charset="0"/>
              </a:rPr>
              <a:t>peer-reviewed</a:t>
            </a:r>
          </a:p>
          <a:p>
            <a:pPr lvl="1"/>
            <a:r>
              <a:rPr lang="en-GB" sz="2800" dirty="0" smtClean="0">
                <a:solidFill>
                  <a:prstClr val="black"/>
                </a:solidFill>
                <a:latin typeface="TUOS Blake" pitchFamily="34" charset="0"/>
              </a:rPr>
              <a:t>Cannot </a:t>
            </a:r>
            <a:r>
              <a:rPr lang="en-GB" sz="2800" dirty="0">
                <a:solidFill>
                  <a:prstClr val="black"/>
                </a:solidFill>
                <a:latin typeface="TUOS Blake" pitchFamily="34" charset="0"/>
              </a:rPr>
              <a:t>be found via a general search </a:t>
            </a:r>
            <a:r>
              <a:rPr lang="en-GB" sz="2800" dirty="0" smtClean="0">
                <a:solidFill>
                  <a:prstClr val="black"/>
                </a:solidFill>
                <a:latin typeface="TUOS Blake" pitchFamily="34" charset="0"/>
              </a:rPr>
              <a:t>engine</a:t>
            </a:r>
          </a:p>
          <a:p>
            <a:pPr lvl="1"/>
            <a:r>
              <a:rPr lang="en-GB" sz="2800" dirty="0" smtClean="0">
                <a:solidFill>
                  <a:prstClr val="black"/>
                </a:solidFill>
                <a:latin typeface="TUOS Blake" pitchFamily="34" charset="0"/>
              </a:rPr>
              <a:t>Print and electronic</a:t>
            </a:r>
            <a:endParaRPr lang="en-GB" sz="2800" dirty="0">
              <a:solidFill>
                <a:prstClr val="black"/>
              </a:solidFill>
              <a:latin typeface="TUOS Blake" pitchFamily="34" charset="0"/>
            </a:endParaRPr>
          </a:p>
          <a:p>
            <a:pPr lvl="1"/>
            <a:endParaRPr lang="en-GB" dirty="0" smtClean="0">
              <a:solidFill>
                <a:prstClr val="black"/>
              </a:solidFill>
            </a:endParaRPr>
          </a:p>
          <a:p>
            <a:pPr lvl="1"/>
            <a:endParaRPr lang="en-GB" dirty="0">
              <a:solidFill>
                <a:prstClr val="black"/>
              </a:solidFill>
            </a:endParaRPr>
          </a:p>
          <a:p>
            <a:pPr marL="457200" lvl="1" indent="0">
              <a:buNone/>
            </a:pPr>
            <a:endParaRPr lang="en-GB" dirty="0">
              <a:solidFill>
                <a:prstClr val="black"/>
              </a:solidFill>
            </a:endParaRPr>
          </a:p>
          <a:p>
            <a:pPr lvl="1"/>
            <a:endParaRPr lang="en-GB" dirty="0">
              <a:solidFill>
                <a:prstClr val="black"/>
              </a:solidFill>
            </a:endParaRPr>
          </a:p>
          <a:p>
            <a:endParaRPr lang="en-GB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03852"/>
            <a:ext cx="334168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 descr="journals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60234"/>
            <a:ext cx="1728192" cy="1804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072" y="496807"/>
            <a:ext cx="2808471" cy="1731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2483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6084168" y="548680"/>
            <a:ext cx="2448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TUOS Blake" pitchFamily="34" charset="0"/>
              </a:rPr>
              <a:t>What is a database?</a:t>
            </a:r>
            <a:endParaRPr lang="en-GB" sz="3200" b="1" dirty="0">
              <a:latin typeface="TUOS Blak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708920"/>
            <a:ext cx="8662282" cy="3600400"/>
          </a:xfrm>
        </p:spPr>
        <p:txBody>
          <a:bodyPr>
            <a:normAutofit fontScale="92500" lnSpcReduction="20000"/>
          </a:bodyPr>
          <a:lstStyle/>
          <a:p>
            <a:pPr lvl="1"/>
            <a:endParaRPr lang="en-GB" sz="2800" dirty="0" smtClean="0">
              <a:latin typeface="TUOS Blake" pitchFamily="34" charset="0"/>
            </a:endParaRPr>
          </a:p>
          <a:p>
            <a:pPr lvl="1"/>
            <a:r>
              <a:rPr lang="en-GB" sz="3000" dirty="0" smtClean="0">
                <a:latin typeface="TUOS Blake" pitchFamily="34" charset="0"/>
              </a:rPr>
              <a:t>Index </a:t>
            </a:r>
            <a:r>
              <a:rPr lang="en-US" sz="3000" dirty="0" smtClean="0">
                <a:latin typeface="TUOS Blake" pitchFamily="34" charset="0"/>
              </a:rPr>
              <a:t>information </a:t>
            </a:r>
            <a:r>
              <a:rPr lang="en-US" sz="3000" dirty="0">
                <a:latin typeface="TUOS Blake" pitchFamily="34" charset="0"/>
              </a:rPr>
              <a:t>about published journal articles, conference papers and other academic documents</a:t>
            </a:r>
            <a:endParaRPr lang="en-GB" sz="3000" dirty="0" smtClean="0">
              <a:latin typeface="TUOS Blake" pitchFamily="34" charset="0"/>
            </a:endParaRPr>
          </a:p>
          <a:p>
            <a:pPr lvl="1"/>
            <a:r>
              <a:rPr lang="en-GB" sz="3000" dirty="0" smtClean="0">
                <a:latin typeface="TUOS Blake" pitchFamily="34" charset="0"/>
              </a:rPr>
              <a:t>Search </a:t>
            </a:r>
            <a:r>
              <a:rPr lang="en-GB" sz="3000" dirty="0">
                <a:latin typeface="TUOS Blake" pitchFamily="34" charset="0"/>
              </a:rPr>
              <a:t>ONLY quality, </a:t>
            </a:r>
            <a:r>
              <a:rPr lang="en-GB" sz="3000" dirty="0" smtClean="0">
                <a:latin typeface="TUOS Blake" pitchFamily="34" charset="0"/>
              </a:rPr>
              <a:t>academic, paid-for </a:t>
            </a:r>
            <a:r>
              <a:rPr lang="en-GB" sz="3000" dirty="0">
                <a:latin typeface="TUOS Blake" pitchFamily="34" charset="0"/>
              </a:rPr>
              <a:t>content</a:t>
            </a:r>
          </a:p>
          <a:p>
            <a:pPr lvl="1"/>
            <a:r>
              <a:rPr lang="en-GB" sz="3000" dirty="0" smtClean="0">
                <a:latin typeface="TUOS Blake" pitchFamily="34" charset="0"/>
              </a:rPr>
              <a:t>Advanced </a:t>
            </a:r>
            <a:r>
              <a:rPr lang="en-GB" sz="3000" dirty="0">
                <a:latin typeface="TUOS Blake" pitchFamily="34" charset="0"/>
              </a:rPr>
              <a:t>search functionality</a:t>
            </a:r>
          </a:p>
          <a:p>
            <a:pPr lvl="1"/>
            <a:r>
              <a:rPr lang="en-GB" sz="3000" dirty="0" smtClean="0">
                <a:latin typeface="TUOS Blake" pitchFamily="34" charset="0"/>
              </a:rPr>
              <a:t>Use abstracts to ascertain how relevant the content will be</a:t>
            </a:r>
          </a:p>
          <a:p>
            <a:pPr lvl="1"/>
            <a:r>
              <a:rPr lang="en-GB" sz="3000" dirty="0" smtClean="0">
                <a:latin typeface="TUOS Blake" pitchFamily="34" charset="0"/>
                <a:hlinkClick r:id="rId3"/>
              </a:rPr>
              <a:t>SCOPUS</a:t>
            </a:r>
            <a:r>
              <a:rPr lang="en-GB" sz="3000" dirty="0" smtClean="0">
                <a:latin typeface="TUOS Blake" pitchFamily="34" charset="0"/>
              </a:rPr>
              <a:t> demonstration</a:t>
            </a:r>
            <a:endParaRPr lang="en-GB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55724"/>
            <a:ext cx="334168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2072"/>
            <a:ext cx="4680520" cy="2632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3344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 noGrp="1"/>
          </p:cNvSpPr>
          <p:nvPr>
            <p:ph type="title"/>
          </p:nvPr>
        </p:nvSpPr>
        <p:spPr>
          <a:xfrm>
            <a:off x="5868144" y="456928"/>
            <a:ext cx="2520280" cy="1603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atin typeface="TUOS Blake" pitchFamily="34" charset="0"/>
              </a:rPr>
              <a:t>Why can’t I just use books?</a:t>
            </a:r>
            <a:endParaRPr lang="en-GB" sz="3200" b="1" dirty="0">
              <a:latin typeface="TUOS Blake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2863" y="2647154"/>
            <a:ext cx="5194920" cy="3984870"/>
          </a:xfrm>
        </p:spPr>
        <p:txBody>
          <a:bodyPr>
            <a:normAutofit fontScale="92500" lnSpcReduction="10000"/>
          </a:bodyPr>
          <a:lstStyle/>
          <a:p>
            <a:pPr lvl="1">
              <a:buFont typeface="Arial" charset="0"/>
              <a:buChar char="•"/>
            </a:pPr>
            <a:r>
              <a:rPr lang="en-GB" sz="2800" dirty="0">
                <a:latin typeface="TUOS Blake" pitchFamily="34" charset="0"/>
              </a:rPr>
              <a:t>O</a:t>
            </a:r>
            <a:r>
              <a:rPr lang="en-GB" sz="2800" dirty="0" smtClean="0">
                <a:latin typeface="TUOS Blake" pitchFamily="34" charset="0"/>
              </a:rPr>
              <a:t>verview </a:t>
            </a:r>
            <a:r>
              <a:rPr lang="en-GB" sz="2800" dirty="0">
                <a:latin typeface="TUOS Blake" pitchFamily="34" charset="0"/>
              </a:rPr>
              <a:t>of a topic</a:t>
            </a:r>
          </a:p>
          <a:p>
            <a:pPr lvl="1">
              <a:buFont typeface="Arial" charset="0"/>
              <a:buChar char="•"/>
            </a:pPr>
            <a:r>
              <a:rPr lang="en-GB" sz="2800" dirty="0">
                <a:latin typeface="TUOS Blake" pitchFamily="34" charset="0"/>
              </a:rPr>
              <a:t>I</a:t>
            </a:r>
            <a:r>
              <a:rPr lang="en-GB" sz="2800" dirty="0" smtClean="0">
                <a:latin typeface="TUOS Blake" pitchFamily="34" charset="0"/>
              </a:rPr>
              <a:t>ntroduce ideas and authors to follow-up</a:t>
            </a:r>
            <a:endParaRPr lang="en-GB" sz="2800" dirty="0">
              <a:latin typeface="TUOS Blake" pitchFamily="34" charset="0"/>
            </a:endParaRPr>
          </a:p>
          <a:p>
            <a:pPr lvl="1">
              <a:buFont typeface="Arial" charset="0"/>
              <a:buChar char="•"/>
            </a:pPr>
            <a:r>
              <a:rPr lang="en-GB" sz="2800" dirty="0">
                <a:latin typeface="TUOS Blake" pitchFamily="34" charset="0"/>
              </a:rPr>
              <a:t>S</a:t>
            </a:r>
            <a:r>
              <a:rPr lang="en-GB" sz="2800" dirty="0" smtClean="0">
                <a:latin typeface="TUOS Blake" pitchFamily="34" charset="0"/>
              </a:rPr>
              <a:t>uggest </a:t>
            </a:r>
            <a:r>
              <a:rPr lang="en-GB" sz="2800" dirty="0">
                <a:latin typeface="TUOS Blake" pitchFamily="34" charset="0"/>
              </a:rPr>
              <a:t>further </a:t>
            </a:r>
            <a:r>
              <a:rPr lang="en-GB" sz="2800" dirty="0" smtClean="0">
                <a:latin typeface="TUOS Blake" pitchFamily="34" charset="0"/>
              </a:rPr>
              <a:t>reading</a:t>
            </a:r>
          </a:p>
          <a:p>
            <a:pPr lvl="1">
              <a:buFont typeface="Arial" charset="0"/>
              <a:buChar char="•"/>
            </a:pPr>
            <a:r>
              <a:rPr lang="en-GB" sz="2800" dirty="0">
                <a:latin typeface="TUOS Blake" pitchFamily="34" charset="0"/>
              </a:rPr>
              <a:t>T</a:t>
            </a:r>
            <a:r>
              <a:rPr lang="en-GB" sz="2800" dirty="0" smtClean="0">
                <a:latin typeface="TUOS Blake" pitchFamily="34" charset="0"/>
              </a:rPr>
              <a:t>hey </a:t>
            </a:r>
            <a:r>
              <a:rPr lang="en-GB" sz="2800" dirty="0">
                <a:latin typeface="TUOS Blake" pitchFamily="34" charset="0"/>
              </a:rPr>
              <a:t>take time to produce so could date </a:t>
            </a:r>
            <a:r>
              <a:rPr lang="en-GB" sz="2800" dirty="0" smtClean="0">
                <a:latin typeface="TUOS Blake" pitchFamily="34" charset="0"/>
              </a:rPr>
              <a:t>quickly</a:t>
            </a:r>
          </a:p>
          <a:p>
            <a:pPr lvl="1">
              <a:buFont typeface="Arial" charset="0"/>
              <a:buChar char="•"/>
            </a:pPr>
            <a:r>
              <a:rPr lang="en-GB" sz="2800" dirty="0" smtClean="0">
                <a:latin typeface="TUOS Blake" pitchFamily="34" charset="0"/>
              </a:rPr>
              <a:t>Research monographs ARE important BUT you need to also check journal articles for more up-to-date research </a:t>
            </a:r>
            <a:endParaRPr lang="en-GB" sz="2800" dirty="0">
              <a:latin typeface="TUOS Blake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0648"/>
            <a:ext cx="3341687" cy="238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C:\Documents and Settings\default\Local Settings\Temporary Internet Files\Content.IE5\LCFSYIWK\MP900430729[1]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1772815"/>
            <a:ext cx="2952328" cy="3340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401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Searching the Library catalogue</a:t>
            </a:r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268760"/>
            <a:ext cx="4038600" cy="2692400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67544" y="1268760"/>
            <a:ext cx="4038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Searching the Marshall Library use the </a:t>
            </a:r>
            <a:r>
              <a:rPr lang="en-GB" dirty="0">
                <a:hlinkClick r:id="rId3"/>
              </a:rPr>
              <a:t>Newton </a:t>
            </a:r>
            <a:r>
              <a:rPr lang="en-GB" dirty="0" smtClean="0">
                <a:hlinkClick r:id="rId3"/>
              </a:rPr>
              <a:t>Catalogue </a:t>
            </a:r>
            <a:r>
              <a:rPr lang="en-GB" dirty="0" smtClean="0"/>
              <a:t>F-M</a:t>
            </a:r>
          </a:p>
          <a:p>
            <a:r>
              <a:rPr lang="en-GB" dirty="0" smtClean="0"/>
              <a:t>Searching </a:t>
            </a:r>
            <a:r>
              <a:rPr lang="en-GB" dirty="0" err="1" smtClean="0">
                <a:hlinkClick r:id="rId4"/>
              </a:rPr>
              <a:t>ejournals@cambridge</a:t>
            </a:r>
            <a:endParaRPr lang="en-GB" dirty="0" smtClean="0"/>
          </a:p>
          <a:p>
            <a:pPr marL="0" indent="0">
              <a:buNone/>
            </a:pPr>
            <a:r>
              <a:rPr lang="en-GB" sz="1600" dirty="0">
                <a:hlinkClick r:id="rId5"/>
              </a:rPr>
              <a:t>http://</a:t>
            </a:r>
            <a:r>
              <a:rPr lang="en-GB" sz="1600" dirty="0" smtClean="0">
                <a:hlinkClick r:id="rId5"/>
              </a:rPr>
              <a:t>www.marshall.econ.cam.ac.uk/onlineresources/ejournals</a:t>
            </a:r>
            <a:endParaRPr lang="en-GB" sz="1600" dirty="0" smtClean="0"/>
          </a:p>
          <a:p>
            <a:r>
              <a:rPr lang="en-GB" dirty="0" smtClean="0"/>
              <a:t>Searching </a:t>
            </a:r>
            <a:r>
              <a:rPr lang="en-GB" dirty="0" err="1" smtClean="0"/>
              <a:t>eresources@cambridge</a:t>
            </a:r>
            <a:r>
              <a:rPr lang="en-GB" dirty="0" smtClean="0"/>
              <a:t> for databases</a:t>
            </a:r>
          </a:p>
          <a:p>
            <a:pPr marL="0" indent="0">
              <a:buNone/>
            </a:pPr>
            <a:r>
              <a:rPr lang="en-GB" sz="1700" dirty="0">
                <a:hlinkClick r:id="rId6"/>
              </a:rPr>
              <a:t>http://</a:t>
            </a:r>
            <a:r>
              <a:rPr lang="en-GB" sz="1700" dirty="0" smtClean="0">
                <a:hlinkClick r:id="rId6"/>
              </a:rPr>
              <a:t>www.lib.cam.ac.uk/eresources/index.php</a:t>
            </a:r>
            <a:endParaRPr lang="en-GB" sz="1700" dirty="0" smtClean="0"/>
          </a:p>
          <a:p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239553"/>
            <a:ext cx="3383868" cy="225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220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endParaRPr lang="en-GB" dirty="0"/>
          </a:p>
          <a:p>
            <a:r>
              <a:rPr lang="en-GB" dirty="0" smtClean="0">
                <a:hlinkClick r:id="rId2"/>
              </a:rPr>
              <a:t>Factiva</a:t>
            </a:r>
            <a:r>
              <a:rPr lang="en-GB" dirty="0" smtClean="0"/>
              <a:t>: 8000 business and news publications in full-text</a:t>
            </a:r>
          </a:p>
          <a:p>
            <a:r>
              <a:rPr lang="en-GB" dirty="0" smtClean="0"/>
              <a:t>Current print newspapers available in the Social Area of the Marshall Library of Economics including the Financial Times</a:t>
            </a:r>
          </a:p>
          <a:p>
            <a:r>
              <a:rPr lang="en-GB" dirty="0" smtClean="0">
                <a:hlinkClick r:id="rId3"/>
              </a:rPr>
              <a:t>The Economist</a:t>
            </a:r>
            <a:r>
              <a:rPr lang="en-GB" dirty="0" smtClean="0"/>
              <a:t> &amp; </a:t>
            </a:r>
            <a:r>
              <a:rPr lang="en-GB" dirty="0" smtClean="0">
                <a:hlinkClick r:id="rId4"/>
              </a:rPr>
              <a:t>Economist Historical Archive </a:t>
            </a:r>
            <a:r>
              <a:rPr lang="en-GB" dirty="0" smtClean="0"/>
              <a:t>1843-2011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5148064" y="116632"/>
            <a:ext cx="3763437" cy="2016224"/>
          </a:xfrm>
          <a:prstGeom prst="wedgeRoundRectCallou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chemeClr val="tx1"/>
                </a:solidFill>
              </a:rPr>
              <a:t>How can I search newspapers to find current information?</a:t>
            </a:r>
            <a:endParaRPr lang="en-GB" sz="32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0648"/>
            <a:ext cx="331236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49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910</Words>
  <Application>Microsoft Office PowerPoint</Application>
  <PresentationFormat>On-screen Show (4:3)</PresentationFormat>
  <Paragraphs>160</Paragraphs>
  <Slides>18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Searching skills for researching</vt:lpstr>
      <vt:lpstr>PowerPoint Presentation</vt:lpstr>
      <vt:lpstr>JISC – 7 elements of digital literacy</vt:lpstr>
      <vt:lpstr>Why do you need to search databases?</vt:lpstr>
      <vt:lpstr>What is a journal?</vt:lpstr>
      <vt:lpstr>What is a database?</vt:lpstr>
      <vt:lpstr>Why can’t I just use books?</vt:lpstr>
      <vt:lpstr>Searching the Library catalogue</vt:lpstr>
      <vt:lpstr>PowerPoint Presentation</vt:lpstr>
      <vt:lpstr>PowerPoint Presentation</vt:lpstr>
      <vt:lpstr>Why can’t I just use Google?</vt:lpstr>
      <vt:lpstr>Formulating your search </vt:lpstr>
      <vt:lpstr>Have a go,  I’m here to help </vt:lpstr>
      <vt:lpstr>Boolean Searching</vt:lpstr>
      <vt:lpstr>Wikipedia – good information?</vt:lpstr>
      <vt:lpstr>PowerPoint Presentation</vt:lpstr>
      <vt:lpstr>PowerPoint Presentation</vt:lpstr>
      <vt:lpstr>Any questions?</vt:lpstr>
    </vt:vector>
  </TitlesOfParts>
  <Company>Cambridge University Library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Clare Trowell</dc:creator>
  <cp:lastModifiedBy>Simon Frost</cp:lastModifiedBy>
  <cp:revision>51</cp:revision>
  <cp:lastPrinted>2016-04-12T12:45:01Z</cp:lastPrinted>
  <dcterms:created xsi:type="dcterms:W3CDTF">2016-04-12T11:28:05Z</dcterms:created>
  <dcterms:modified xsi:type="dcterms:W3CDTF">2016-07-19T09:31:53Z</dcterms:modified>
</cp:coreProperties>
</file>