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2" r:id="rId3"/>
    <p:sldId id="257" r:id="rId4"/>
    <p:sldId id="258" r:id="rId5"/>
    <p:sldId id="260" r:id="rId6"/>
    <p:sldId id="261" r:id="rId7"/>
    <p:sldId id="283" r:id="rId8"/>
    <p:sldId id="263" r:id="rId9"/>
    <p:sldId id="264" r:id="rId10"/>
    <p:sldId id="265" r:id="rId11"/>
    <p:sldId id="266" r:id="rId12"/>
    <p:sldId id="284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6" r:id="rId27"/>
    <p:sldId id="280" r:id="rId28"/>
    <p:sldId id="281" r:id="rId29"/>
    <p:sldId id="282" r:id="rId30"/>
    <p:sldId id="285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2"/>
    <a:srgbClr val="6AADE4"/>
    <a:srgbClr val="003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514" autoAdjust="0"/>
  </p:normalViewPr>
  <p:slideViewPr>
    <p:cSldViewPr>
      <p:cViewPr>
        <p:scale>
          <a:sx n="114" d="100"/>
          <a:sy n="114" d="100"/>
        </p:scale>
        <p:origin x="-147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BA719D0-71CE-42EA-89B8-E34A5DAE023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1658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3000" y="4343400"/>
            <a:ext cx="455612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FA028B7-EB2E-4367-BFD1-0FAF5924E2F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6741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F56179-5A0F-4D85-AE63-EB259E1D0CD8}" type="slidenum">
              <a:rPr lang="en-GB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0" y="5365750"/>
            <a:ext cx="9140825" cy="665163"/>
          </a:xfrm>
          <a:prstGeom prst="rect">
            <a:avLst/>
          </a:prstGeom>
          <a:solidFill>
            <a:srgbClr val="003E7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>
              <a:cs typeface="+mn-cs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0" y="6030913"/>
            <a:ext cx="9140825" cy="173037"/>
          </a:xfrm>
          <a:prstGeom prst="rect">
            <a:avLst/>
          </a:prstGeom>
          <a:solidFill>
            <a:srgbClr val="6AAD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>
              <a:cs typeface="+mn-cs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4175" y="2016125"/>
            <a:ext cx="8374063" cy="576263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4175" y="2774950"/>
            <a:ext cx="8374063" cy="539750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62888" y="6448425"/>
            <a:ext cx="900112" cy="1793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002458C-D997-44AF-AE86-2CF283B0104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944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38FC4-AD52-4C51-ADFC-D9074B12079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948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5913" y="398463"/>
            <a:ext cx="2093912" cy="53768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398463"/>
            <a:ext cx="6129338" cy="53768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55651-66B1-4D47-ACFC-E50471E0531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616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44789-E1EC-41BE-8141-3938933B516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21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2E29C-F0E2-4CF6-A695-B9982737FD7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963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708150"/>
            <a:ext cx="4110038" cy="4067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708150"/>
            <a:ext cx="4111625" cy="4067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886E6-7304-41BC-AF7A-ADDD84D161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638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578FC-6142-49E5-9C46-7D884245C30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577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E79EE-095B-4BE9-947A-AFD8CEE7F6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8933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42955-2092-4E67-9140-2CFD27E0BC6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859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00E67-A1C9-456D-84DF-CC02C1DD20B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708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4CAE3-3D4D-40A8-AEA4-6A1A2C39BAF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296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398463"/>
            <a:ext cx="8375650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175" y="1708150"/>
            <a:ext cx="8374063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62888" y="6451600"/>
            <a:ext cx="900112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A4FCC807-276C-4A2D-8C8A-E699E4215D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69875" indent="-269875" algn="l" rtl="0" eaLnBrk="0" fontAlgn="base" hangingPunct="0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66700" algn="l" rtl="0" eaLnBrk="0" fontAlgn="base" hangingPunct="0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2pPr>
      <a:lvl3pPr marL="809625" indent="-269875" algn="l" rtl="0" eaLnBrk="0" fontAlgn="base" hangingPunct="0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3pPr>
      <a:lvl4pPr marL="1079500" indent="-268288" algn="l" rtl="0" eaLnBrk="0" fontAlgn="base" hangingPunct="0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4pPr>
      <a:lvl5pPr marL="1350963" indent="-269875" algn="l" rtl="0" eaLnBrk="0" fontAlgn="base" hangingPunct="0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5pPr>
      <a:lvl6pPr marL="1808163" indent="-269875" algn="l" rtl="0" fontAlgn="base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6pPr>
      <a:lvl7pPr marL="2265363" indent="-269875" algn="l" rtl="0" fontAlgn="base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7pPr>
      <a:lvl8pPr marL="2722563" indent="-269875" algn="l" rtl="0" fontAlgn="base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8pPr>
      <a:lvl9pPr marL="3179763" indent="-269875" algn="l" rtl="0" fontAlgn="base">
        <a:spcBef>
          <a:spcPct val="0"/>
        </a:spcBef>
        <a:spcAft>
          <a:spcPct val="7500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hyperlink" Target="https://www.icpsr.umich.edu/icpsrweb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ensus.gov/" TargetMode="External"/><Relationship Id="rId5" Type="http://schemas.openxmlformats.org/officeDocument/2006/relationships/image" Target="../media/image33.png"/><Relationship Id="rId4" Type="http://schemas.openxmlformats.org/officeDocument/2006/relationships/hyperlink" Target="https://pop.umn.ed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microdata.worldbank.org/index.php/home" TargetMode="External"/><Relationship Id="rId2" Type="http://schemas.openxmlformats.org/officeDocument/2006/relationships/hyperlink" Target="https://ipl.econ.duke.edu/dthomas/dev_data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libguides.cam.ac.uk/economics/referencing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ibguides.cam.ac.uk/plagiarism/home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eb.a.ebscohost.com/ehost/search/basic?sid=3d6f9222-3c84-4688-a1ad-180fff7d8dc8@sessionmgr4009&amp;vid=0&amp;hid=4114" TargetMode="External"/><Relationship Id="rId7" Type="http://schemas.openxmlformats.org/officeDocument/2006/relationships/hyperlink" Target="http://apps.webofknowledge.com/WOS_GeneralSearch_input.do?product=WOS&amp;search_mode=GeneralSearch&amp;SID=3EPtLLMb68EzYqv3BUB&amp;preferencesSaved=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scopus.com/home.uri?zone=header&amp;origin=searchbasic" TargetMode="External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eb.a.ebscohost.com/ehost/search/basic?sid=3d6f9222-3c84-4688-a1ad-180fff7d8dc8@sessionmgr4009&amp;vid=0&amp;hid=4114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marshlib@hermes.cam.ac.u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4175" y="2016125"/>
            <a:ext cx="4908550" cy="5762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5400" dirty="0" smtClean="0">
                <a:latin typeface="+mn-lt"/>
              </a:rPr>
              <a:t>Dissertation resources     </a:t>
            </a:r>
            <a:r>
              <a:rPr lang="en-US" altLang="en-US" sz="4800" dirty="0" smtClean="0">
                <a:latin typeface="+mn-lt"/>
              </a:rPr>
              <a:t> </a:t>
            </a:r>
            <a:r>
              <a:rPr lang="en-US" altLang="en-US" sz="2400" dirty="0" smtClean="0">
                <a:latin typeface="+mn-lt"/>
              </a:rPr>
              <a:t>Lent 2017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203575" y="115888"/>
            <a:ext cx="5761038" cy="1512887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76" name="AutoShape 6" descr="Image result for bloomberg scre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460375" y="4292600"/>
            <a:ext cx="2527300" cy="936625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3419475" y="4279900"/>
            <a:ext cx="2527300" cy="935038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6372225" y="1844675"/>
            <a:ext cx="2527300" cy="936625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6411913" y="2852738"/>
            <a:ext cx="2527300" cy="936625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Rounded Rectangle 14"/>
          <p:cNvSpPr/>
          <p:nvPr/>
        </p:nvSpPr>
        <p:spPr>
          <a:xfrm>
            <a:off x="6437313" y="3860800"/>
            <a:ext cx="2527300" cy="1368425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smtClean="0"/>
              <a:t>UK Data Service Discover</a:t>
            </a:r>
          </a:p>
        </p:txBody>
      </p:sp>
      <p:pic>
        <p:nvPicPr>
          <p:cNvPr id="122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792162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smtClean="0"/>
              <a:t>FRED (Federal Reserve Economic Data)</a:t>
            </a:r>
          </a:p>
        </p:txBody>
      </p:sp>
      <p:pic>
        <p:nvPicPr>
          <p:cNvPr id="1331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1412875"/>
            <a:ext cx="866616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3348038" y="4173538"/>
            <a:ext cx="3240087" cy="1800225"/>
          </a:xfrm>
          <a:prstGeom prst="wedgeRoundRectCallout">
            <a:avLst>
              <a:gd name="adj1" fmla="val -78307"/>
              <a:gd name="adj2" fmla="val 191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/>
              <a:t>“</a:t>
            </a:r>
            <a:r>
              <a:rPr lang="en-GB" sz="2400" i="1" dirty="0"/>
              <a:t>One of the most amazing economics websites in the World</a:t>
            </a:r>
            <a:r>
              <a:rPr lang="en-GB" sz="2400" dirty="0"/>
              <a:t>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79425" y="4152900"/>
            <a:ext cx="1860550" cy="180022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ALFRED (Archival Economic Data)</a:t>
            </a:r>
          </a:p>
        </p:txBody>
      </p:sp>
      <p:pic>
        <p:nvPicPr>
          <p:cNvPr id="1433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060575"/>
            <a:ext cx="72009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smtClean="0"/>
              <a:t>Office for National Statistics</a:t>
            </a:r>
          </a:p>
        </p:txBody>
      </p:sp>
      <p:pic>
        <p:nvPicPr>
          <p:cNvPr id="1536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412875"/>
            <a:ext cx="7777163" cy="4362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84175" y="398463"/>
            <a:ext cx="8375650" cy="727075"/>
          </a:xfrm>
        </p:spPr>
        <p:txBody>
          <a:bodyPr/>
          <a:lstStyle/>
          <a:p>
            <a:r>
              <a:rPr lang="en-GB" altLang="en-US" smtClean="0"/>
              <a:t>Datasets : Macro – others are very expensive</a:t>
            </a:r>
          </a:p>
        </p:txBody>
      </p:sp>
      <p:pic>
        <p:nvPicPr>
          <p:cNvPr id="1638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84313"/>
            <a:ext cx="7991475" cy="4537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375650" cy="423862"/>
          </a:xfrm>
        </p:spPr>
        <p:txBody>
          <a:bodyPr/>
          <a:lstStyle/>
          <a:p>
            <a:r>
              <a:rPr lang="en-GB" altLang="en-US" sz="3200" smtClean="0"/>
              <a:t>Indiastat</a:t>
            </a:r>
          </a:p>
        </p:txBody>
      </p:sp>
      <p:pic>
        <p:nvPicPr>
          <p:cNvPr id="1741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412875"/>
            <a:ext cx="8567738" cy="467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International Country Risk Guide (ICRG)</a:t>
            </a:r>
          </a:p>
        </p:txBody>
      </p:sp>
      <p:pic>
        <p:nvPicPr>
          <p:cNvPr id="1843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412875"/>
            <a:ext cx="8424863" cy="467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WRDS (Wharton Research Data Services)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5650" y="1844675"/>
            <a:ext cx="4103688" cy="1368425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FF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785813" y="3644900"/>
            <a:ext cx="6881812" cy="158432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84175" y="398463"/>
            <a:ext cx="8580438" cy="423862"/>
          </a:xfrm>
        </p:spPr>
        <p:txBody>
          <a:bodyPr anchor="ctr" anchorCtr="1"/>
          <a:lstStyle/>
          <a:p>
            <a:r>
              <a:rPr lang="en-GB" altLang="en-US" sz="3600" smtClean="0"/>
              <a:t>Contact … </a:t>
            </a:r>
            <a:r>
              <a:rPr lang="en-GB" altLang="en-US" sz="2800" smtClean="0"/>
              <a:t>Judge Business School Library</a:t>
            </a:r>
            <a:endParaRPr lang="en-GB" altLang="en-US" sz="3600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84175" y="4868863"/>
            <a:ext cx="8374063" cy="906462"/>
          </a:xfrm>
        </p:spPr>
        <p:txBody>
          <a:bodyPr anchor="ctr" anchorCtr="1"/>
          <a:lstStyle/>
          <a:p>
            <a:pPr marL="0" indent="0">
              <a:buFontTx/>
              <a:buNone/>
            </a:pPr>
            <a:r>
              <a:rPr lang="en-GB" altLang="en-US" sz="4400" smtClean="0"/>
              <a:t>infolib@jbs.cam.ac.uk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39750" y="1412875"/>
            <a:ext cx="8135938" cy="2447925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364537" cy="423863"/>
          </a:xfrm>
        </p:spPr>
        <p:txBody>
          <a:bodyPr/>
          <a:lstStyle/>
          <a:p>
            <a:r>
              <a:rPr lang="en-GB" altLang="en-US" sz="3600" smtClean="0"/>
              <a:t>Datasets : Micro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9388" y="1484313"/>
            <a:ext cx="280828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600" b="1" dirty="0"/>
              <a:t>For the UK</a:t>
            </a:r>
          </a:p>
        </p:txBody>
      </p:sp>
      <p:pic>
        <p:nvPicPr>
          <p:cNvPr id="2150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81300"/>
            <a:ext cx="2592387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4365625"/>
            <a:ext cx="23526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Introduction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39750" y="1773238"/>
            <a:ext cx="7272338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b="1" dirty="0"/>
              <a:t>Resources for your literature search</a:t>
            </a:r>
            <a:r>
              <a:rPr lang="en-GB" dirty="0"/>
              <a:t>	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7213" y="3141663"/>
            <a:ext cx="7273925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b="1" dirty="0"/>
              <a:t>Data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5625" y="4581525"/>
            <a:ext cx="7272338" cy="1150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b="1" dirty="0"/>
              <a:t>Library 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364537" cy="423863"/>
          </a:xfrm>
        </p:spPr>
        <p:txBody>
          <a:bodyPr/>
          <a:lstStyle/>
          <a:p>
            <a:r>
              <a:rPr lang="en-GB" altLang="en-US" sz="3600" smtClean="0"/>
              <a:t>Datasets : Micro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9388" y="1484313"/>
            <a:ext cx="532923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600" b="1" dirty="0"/>
              <a:t>For North America</a:t>
            </a:r>
          </a:p>
        </p:txBody>
      </p:sp>
      <p:pic>
        <p:nvPicPr>
          <p:cNvPr id="22532" name="Pictur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23383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3860800"/>
            <a:ext cx="7953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7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4797425"/>
            <a:ext cx="17637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364537" cy="423863"/>
          </a:xfrm>
        </p:spPr>
        <p:txBody>
          <a:bodyPr/>
          <a:lstStyle/>
          <a:p>
            <a:r>
              <a:rPr lang="en-GB" altLang="en-US" sz="3600" smtClean="0"/>
              <a:t>Datasets : Micro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9388" y="1484313"/>
            <a:ext cx="5976937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600" b="1" dirty="0"/>
              <a:t>For developing countries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395288" y="2852738"/>
            <a:ext cx="67691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GB" altLang="en-US" sz="3200" b="1">
                <a:hlinkClick r:id="rId2"/>
              </a:rPr>
              <a:t>Microdata from developing countries </a:t>
            </a:r>
            <a:r>
              <a:rPr lang="en-GB" altLang="en-US" sz="2000" b="1"/>
              <a:t>(Duke University)</a:t>
            </a:r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528638" y="4437063"/>
            <a:ext cx="6769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GB" altLang="en-US" sz="3200" b="1">
                <a:hlinkClick r:id="rId3"/>
              </a:rPr>
              <a:t>World Bank Microdata Library</a:t>
            </a:r>
            <a:endParaRPr lang="en-GB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smtClean="0"/>
              <a:t>Datasets : Financial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33845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281488"/>
            <a:ext cx="4032250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565400"/>
            <a:ext cx="3671887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595438"/>
            <a:ext cx="2519363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60800"/>
            <a:ext cx="288131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5051425"/>
            <a:ext cx="309562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ultiply 10"/>
          <p:cNvSpPr/>
          <p:nvPr/>
        </p:nvSpPr>
        <p:spPr>
          <a:xfrm>
            <a:off x="5543550" y="1595438"/>
            <a:ext cx="2016125" cy="204946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smtClean="0"/>
              <a:t>Library dissertation support</a:t>
            </a:r>
          </a:p>
        </p:txBody>
      </p:sp>
      <p:pic>
        <p:nvPicPr>
          <p:cNvPr id="2560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37814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323850" y="3359150"/>
            <a:ext cx="6985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GB" altLang="en-US" sz="3200" b="1">
                <a:hlinkClick r:id="rId3"/>
              </a:rPr>
              <a:t>Referencing</a:t>
            </a:r>
            <a:r>
              <a:rPr lang="en-GB" altLang="en-US" sz="2800"/>
              <a:t> (Guide to preferred Faculty of Economics referencing style)</a:t>
            </a:r>
          </a:p>
          <a:p>
            <a:pPr eaLnBrk="1" hangingPunct="1">
              <a:buFont typeface="Arial" charset="0"/>
              <a:buChar char="•"/>
            </a:pPr>
            <a:endParaRPr lang="en-GB" altLang="en-US" sz="2800"/>
          </a:p>
          <a:p>
            <a:pPr eaLnBrk="1" hangingPunct="1">
              <a:buFont typeface="Arial" charset="0"/>
              <a:buChar char="•"/>
            </a:pPr>
            <a:r>
              <a:rPr lang="en-GB" altLang="en-US" sz="3200" b="1">
                <a:hlinkClick r:id="rId4"/>
              </a:rPr>
              <a:t>Avoiding plagiarism</a:t>
            </a:r>
            <a:endParaRPr lang="en-GB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800" smtClean="0"/>
              <a:t>Library dissertation support</a:t>
            </a:r>
            <a:endParaRPr lang="en-GB" altLang="en-US" smtClean="0"/>
          </a:p>
        </p:txBody>
      </p:sp>
      <p:pic>
        <p:nvPicPr>
          <p:cNvPr id="2662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512888"/>
            <a:ext cx="813752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3419475" y="2060575"/>
            <a:ext cx="1368425" cy="863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395288" y="398463"/>
            <a:ext cx="8364537" cy="423862"/>
          </a:xfrm>
        </p:spPr>
        <p:txBody>
          <a:bodyPr/>
          <a:lstStyle/>
          <a:p>
            <a:r>
              <a:rPr lang="en-GB" altLang="en-US" sz="2800" smtClean="0"/>
              <a:t>Library dissertation support</a:t>
            </a:r>
            <a:endParaRPr lang="en-GB" altLang="en-US" smtClean="0"/>
          </a:p>
        </p:txBody>
      </p:sp>
      <p:sp>
        <p:nvSpPr>
          <p:cNvPr id="5" name="Rounded Rectangle 4"/>
          <p:cNvSpPr/>
          <p:nvPr/>
        </p:nvSpPr>
        <p:spPr>
          <a:xfrm>
            <a:off x="1258888" y="1412875"/>
            <a:ext cx="6049962" cy="792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/>
              <a:t>Software Manuals @ 70 H</a:t>
            </a:r>
          </a:p>
        </p:txBody>
      </p:sp>
      <p:pic>
        <p:nvPicPr>
          <p:cNvPr id="2765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420938"/>
            <a:ext cx="604996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smtClean="0"/>
              <a:t>Library dissertation support</a:t>
            </a:r>
            <a:endParaRPr lang="en-GB" altLang="en-US" smtClean="0"/>
          </a:p>
        </p:txBody>
      </p:sp>
      <p:sp>
        <p:nvSpPr>
          <p:cNvPr id="4" name="Rounded Rectangle 3"/>
          <p:cNvSpPr/>
          <p:nvPr/>
        </p:nvSpPr>
        <p:spPr>
          <a:xfrm>
            <a:off x="871538" y="1403350"/>
            <a:ext cx="7488237" cy="792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/>
              <a:t>Online data software resources</a:t>
            </a:r>
          </a:p>
        </p:txBody>
      </p:sp>
      <p:pic>
        <p:nvPicPr>
          <p:cNvPr id="2867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76475"/>
            <a:ext cx="8569325" cy="382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800" smtClean="0"/>
              <a:t>Library dissertation support</a:t>
            </a:r>
            <a:endParaRPr lang="en-GB" altLang="en-US" smtClean="0"/>
          </a:p>
        </p:txBody>
      </p:sp>
      <p:sp>
        <p:nvSpPr>
          <p:cNvPr id="5" name="Rounded Rectangle 4"/>
          <p:cNvSpPr/>
          <p:nvPr/>
        </p:nvSpPr>
        <p:spPr>
          <a:xfrm>
            <a:off x="1258888" y="1412875"/>
            <a:ext cx="6049962" cy="792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/>
              <a:t>Study Guides @ 110 A</a:t>
            </a:r>
          </a:p>
        </p:txBody>
      </p:sp>
      <p:pic>
        <p:nvPicPr>
          <p:cNvPr id="2970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349500"/>
            <a:ext cx="42497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smtClean="0"/>
              <a:t>Library dissertation support</a:t>
            </a:r>
            <a:endParaRPr lang="en-GB" altLang="en-US" smtClean="0"/>
          </a:p>
        </p:txBody>
      </p:sp>
      <p:sp>
        <p:nvSpPr>
          <p:cNvPr id="4" name="Rounded Rectangle 3"/>
          <p:cNvSpPr/>
          <p:nvPr/>
        </p:nvSpPr>
        <p:spPr>
          <a:xfrm>
            <a:off x="930275" y="1412875"/>
            <a:ext cx="6697663" cy="792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/>
              <a:t>Sample MPhil dissertations</a:t>
            </a:r>
          </a:p>
        </p:txBody>
      </p:sp>
      <p:pic>
        <p:nvPicPr>
          <p:cNvPr id="3072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420938"/>
            <a:ext cx="3302000" cy="33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800" smtClean="0"/>
              <a:t>Library dissertation support</a:t>
            </a:r>
            <a:endParaRPr lang="en-GB" altLang="en-US" smtClean="0"/>
          </a:p>
        </p:txBody>
      </p:sp>
      <p:sp>
        <p:nvSpPr>
          <p:cNvPr id="4" name="Rounded Rectangle 3"/>
          <p:cNvSpPr/>
          <p:nvPr/>
        </p:nvSpPr>
        <p:spPr>
          <a:xfrm>
            <a:off x="139700" y="1412875"/>
            <a:ext cx="5111750" cy="792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/>
              <a:t>Comb binding service</a:t>
            </a:r>
          </a:p>
        </p:txBody>
      </p:sp>
      <p:sp>
        <p:nvSpPr>
          <p:cNvPr id="31748" name="TextBox 4"/>
          <p:cNvSpPr txBox="1">
            <a:spLocks noChangeArrowheads="1"/>
          </p:cNvSpPr>
          <p:nvPr/>
        </p:nvSpPr>
        <p:spPr bwMode="auto">
          <a:xfrm>
            <a:off x="179388" y="2781300"/>
            <a:ext cx="4032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GB" altLang="en-US" sz="3600" b="1"/>
              <a:t>£1 per binding</a:t>
            </a:r>
          </a:p>
          <a:p>
            <a:pPr eaLnBrk="1" hangingPunct="1">
              <a:buFont typeface="Arial" charset="0"/>
              <a:buChar char="•"/>
            </a:pPr>
            <a:endParaRPr lang="en-GB" altLang="en-US" sz="3600" b="1"/>
          </a:p>
          <a:p>
            <a:pPr eaLnBrk="1" hangingPunct="1">
              <a:buFont typeface="Arial" charset="0"/>
              <a:buChar char="•"/>
            </a:pPr>
            <a:r>
              <a:rPr lang="en-GB" altLang="en-US" sz="3600" b="1"/>
              <a:t>While you wait (5 minutes)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95963" y="1484313"/>
            <a:ext cx="2952750" cy="144145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4643438" y="3141663"/>
            <a:ext cx="4105275" cy="23749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Literature searching ...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68313" y="1639888"/>
            <a:ext cx="2251075" cy="792162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ounded Rectangle 4">
            <a:hlinkClick r:id="rId3"/>
          </p:cNvPr>
          <p:cNvSpPr/>
          <p:nvPr/>
        </p:nvSpPr>
        <p:spPr>
          <a:xfrm>
            <a:off x="490538" y="2843213"/>
            <a:ext cx="2235200" cy="77946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Rounded Rectangle 5">
            <a:hlinkClick r:id="rId5"/>
          </p:cNvPr>
          <p:cNvSpPr/>
          <p:nvPr/>
        </p:nvSpPr>
        <p:spPr>
          <a:xfrm>
            <a:off x="558800" y="4941888"/>
            <a:ext cx="2160588" cy="719137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Rounded Rectangle 6">
            <a:hlinkClick r:id="rId7"/>
          </p:cNvPr>
          <p:cNvSpPr/>
          <p:nvPr/>
        </p:nvSpPr>
        <p:spPr>
          <a:xfrm>
            <a:off x="525463" y="4056063"/>
            <a:ext cx="2182812" cy="720725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Rounded Rectangular Callout 2"/>
          <p:cNvSpPr/>
          <p:nvPr/>
        </p:nvSpPr>
        <p:spPr>
          <a:xfrm>
            <a:off x="3924300" y="1557338"/>
            <a:ext cx="4679950" cy="1800225"/>
          </a:xfrm>
          <a:prstGeom prst="wedgeRoundRectCallout">
            <a:avLst>
              <a:gd name="adj1" fmla="val -73169"/>
              <a:gd name="adj2" fmla="val 394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1" dirty="0"/>
              <a:t>For economic literature only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Covers most important economic journals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1" dirty="0"/>
              <a:t>Very good for older material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1" dirty="0"/>
              <a:t>No citation searching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1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3956050" y="3789363"/>
            <a:ext cx="4679950" cy="2160587"/>
          </a:xfrm>
          <a:prstGeom prst="wedgeRoundRectCallout">
            <a:avLst>
              <a:gd name="adj1" fmla="val -74424"/>
              <a:gd name="adj2" fmla="val 4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b="1" dirty="0"/>
              <a:t>Cover many subjects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b="1" dirty="0"/>
              <a:t>Scopus has more economics material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b="1" dirty="0" err="1"/>
              <a:t>WoS</a:t>
            </a:r>
            <a:r>
              <a:rPr lang="en-GB" sz="2000" b="1" dirty="0"/>
              <a:t> has more older material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b="1" dirty="0"/>
              <a:t>Both allow citation searching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4400" smtClean="0"/>
              <a:t>Finally …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011863" y="115888"/>
            <a:ext cx="2952750" cy="936625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250825" y="1628775"/>
            <a:ext cx="8066088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71500" indent="-571500">
              <a:buFont typeface="Wingdings" panose="05000000000000000000" pitchFamily="2" charset="2"/>
              <a:buChar char="§"/>
              <a:defRPr/>
            </a:pPr>
            <a:r>
              <a:rPr lang="en-GB" sz="3600" b="1" dirty="0"/>
              <a:t>marshlib@hermes.ac.uk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0825" y="3716338"/>
            <a:ext cx="3384550" cy="100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71500" indent="-571500">
              <a:buFont typeface="Wingdings" panose="05000000000000000000" pitchFamily="2" charset="2"/>
              <a:buChar char="§"/>
              <a:defRPr/>
            </a:pPr>
            <a:r>
              <a:rPr lang="en-GB" sz="3600" b="1" dirty="0"/>
              <a:t>Issue Desk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995738" y="2852738"/>
            <a:ext cx="4392612" cy="252095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Literature searching ...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07988" y="2006600"/>
            <a:ext cx="2251075" cy="792163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ounded Rectangle 4">
            <a:hlinkClick r:id="rId3"/>
          </p:cNvPr>
          <p:cNvSpPr/>
          <p:nvPr/>
        </p:nvSpPr>
        <p:spPr>
          <a:xfrm>
            <a:off x="395288" y="3795713"/>
            <a:ext cx="2235200" cy="77946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Rounded Rectangular Callout 2"/>
          <p:cNvSpPr/>
          <p:nvPr/>
        </p:nvSpPr>
        <p:spPr>
          <a:xfrm>
            <a:off x="3995738" y="1916113"/>
            <a:ext cx="4679950" cy="1152525"/>
          </a:xfrm>
          <a:prstGeom prst="wedgeRoundRectCallout">
            <a:avLst>
              <a:gd name="adj1" fmla="val -75141"/>
              <a:gd name="adj2" fmla="val -177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1" dirty="0"/>
              <a:t>Multi-subject (incl. economics)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Covers many journals not indexed by other bibliographic databases</a:t>
            </a:r>
          </a:p>
          <a:p>
            <a:pPr>
              <a:defRPr/>
            </a:pPr>
            <a:endParaRPr lang="en-GB" b="1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3908425" y="3789363"/>
            <a:ext cx="4767263" cy="1223962"/>
          </a:xfrm>
          <a:prstGeom prst="wedgeRoundRectCallout">
            <a:avLst>
              <a:gd name="adj1" fmla="val -73389"/>
              <a:gd name="adj2" fmla="val -17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b="1" dirty="0"/>
              <a:t>Business, banking, finance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b="1" dirty="0"/>
              <a:t>Publications from 1886 onwards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Not everything you find will be online or available in Cambridge …</a:t>
            </a:r>
            <a:endParaRPr lang="en-GB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84175" y="1708150"/>
            <a:ext cx="5916613" cy="4067175"/>
          </a:xfrm>
        </p:spPr>
        <p:txBody>
          <a:bodyPr/>
          <a:lstStyle/>
          <a:p>
            <a:r>
              <a:rPr lang="en-GB" altLang="en-US" sz="3600" b="1" smtClean="0"/>
              <a:t>Inter-library loan service</a:t>
            </a:r>
          </a:p>
          <a:p>
            <a:r>
              <a:rPr lang="en-GB" altLang="en-US" sz="3600" b="1" smtClean="0"/>
              <a:t>£3 per article</a:t>
            </a:r>
          </a:p>
          <a:p>
            <a:r>
              <a:rPr lang="en-GB" altLang="en-US" sz="3600" b="1" smtClean="0"/>
              <a:t>Email </a:t>
            </a:r>
            <a:r>
              <a:rPr lang="en-GB" altLang="en-US" sz="2800" b="1" smtClean="0"/>
              <a:t>: </a:t>
            </a:r>
            <a:r>
              <a:rPr lang="en-GB" altLang="en-US" sz="2800" b="1" smtClean="0">
                <a:hlinkClick r:id="rId2"/>
              </a:rPr>
              <a:t>marshlib@hermes.cam.ac.uk</a:t>
            </a:r>
            <a:endParaRPr lang="en-GB" altLang="en-US" sz="2800" b="1" smtClean="0"/>
          </a:p>
          <a:p>
            <a:endParaRPr lang="en-GB" altLang="en-US" sz="2800" b="1" smtClean="0"/>
          </a:p>
        </p:txBody>
      </p:sp>
      <p:sp>
        <p:nvSpPr>
          <p:cNvPr id="4" name="Rounded Rectangle 3"/>
          <p:cNvSpPr/>
          <p:nvPr/>
        </p:nvSpPr>
        <p:spPr>
          <a:xfrm>
            <a:off x="6588125" y="1844675"/>
            <a:ext cx="2232025" cy="3887788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Not everything you find will be online or available in Cambridge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708150"/>
            <a:ext cx="5916613" cy="4067175"/>
          </a:xfrm>
        </p:spPr>
        <p:txBody>
          <a:bodyPr/>
          <a:lstStyle/>
          <a:p>
            <a:pPr>
              <a:defRPr/>
            </a:pPr>
            <a:endParaRPr lang="en-GB" sz="2800" b="1" dirty="0" smtClean="0"/>
          </a:p>
          <a:p>
            <a:pPr>
              <a:defRPr/>
            </a:pPr>
            <a:endParaRPr lang="en-GB" sz="2800" b="1" dirty="0"/>
          </a:p>
          <a:p>
            <a:pPr>
              <a:defRPr/>
            </a:pPr>
            <a:endParaRPr lang="en-GB" sz="2800" b="1" dirty="0" smtClean="0"/>
          </a:p>
          <a:p>
            <a:pPr>
              <a:defRPr/>
            </a:pPr>
            <a:endParaRPr lang="en-GB" sz="2800" b="1" dirty="0" smtClean="0"/>
          </a:p>
          <a:p>
            <a:pPr>
              <a:defRPr/>
            </a:pPr>
            <a:r>
              <a:rPr lang="en-GB" sz="2800" b="1" dirty="0" smtClean="0"/>
              <a:t>Books bought on request</a:t>
            </a:r>
          </a:p>
          <a:p>
            <a:pPr marL="0" indent="0">
              <a:buFontTx/>
              <a:buNone/>
              <a:defRPr/>
            </a:pPr>
            <a:endParaRPr lang="en-GB" sz="2800" b="1" dirty="0"/>
          </a:p>
        </p:txBody>
      </p:sp>
      <p:pic>
        <p:nvPicPr>
          <p:cNvPr id="819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412875"/>
            <a:ext cx="49180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ent-Up Arrow 7"/>
          <p:cNvSpPr/>
          <p:nvPr/>
        </p:nvSpPr>
        <p:spPr>
          <a:xfrm>
            <a:off x="5219700" y="3500438"/>
            <a:ext cx="3313113" cy="1657350"/>
          </a:xfrm>
          <a:prstGeom prst="bentUpArrow">
            <a:avLst>
              <a:gd name="adj1" fmla="val 25000"/>
              <a:gd name="adj2" fmla="val 2587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7451725" y="2492375"/>
            <a:ext cx="1368425" cy="50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395288" y="1412875"/>
            <a:ext cx="3309937" cy="1871663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375650" cy="423863"/>
          </a:xfrm>
        </p:spPr>
        <p:txBody>
          <a:bodyPr/>
          <a:lstStyle/>
          <a:p>
            <a:r>
              <a:rPr lang="en-GB" altLang="en-US" sz="4000" smtClean="0"/>
              <a:t>Datasets</a:t>
            </a:r>
          </a:p>
        </p:txBody>
      </p:sp>
      <p:pic>
        <p:nvPicPr>
          <p:cNvPr id="921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835342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3635375" y="1484313"/>
            <a:ext cx="1368425" cy="50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175" y="260350"/>
            <a:ext cx="8375650" cy="8651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Datasets : </a:t>
            </a:r>
            <a:r>
              <a:rPr lang="en-GB" sz="3100" dirty="0" smtClean="0"/>
              <a:t>Macro</a:t>
            </a:r>
            <a:r>
              <a:rPr lang="en-GB" dirty="0" smtClean="0"/>
              <a:t> - some of which are very high quality and free …</a:t>
            </a:r>
            <a:endParaRPr lang="en-GB" dirty="0"/>
          </a:p>
        </p:txBody>
      </p:sp>
      <p:pic>
        <p:nvPicPr>
          <p:cNvPr id="1024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341438"/>
            <a:ext cx="7200900" cy="46497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smtClean="0"/>
              <a:t>Eurostat</a:t>
            </a:r>
          </a:p>
        </p:txBody>
      </p:sp>
      <p:pic>
        <p:nvPicPr>
          <p:cNvPr id="1126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12875"/>
            <a:ext cx="84963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3E72"/>
      </a:dk1>
      <a:lt1>
        <a:srgbClr val="FFFFFF"/>
      </a:lt1>
      <a:dk2>
        <a:srgbClr val="FFFFFF"/>
      </a:dk2>
      <a:lt2>
        <a:srgbClr val="00B3BE"/>
      </a:lt2>
      <a:accent1>
        <a:srgbClr val="0073CF"/>
      </a:accent1>
      <a:accent2>
        <a:srgbClr val="E37222"/>
      </a:accent2>
      <a:accent3>
        <a:srgbClr val="FFFFFF"/>
      </a:accent3>
      <a:accent4>
        <a:srgbClr val="003460"/>
      </a:accent4>
      <a:accent5>
        <a:srgbClr val="AABCE4"/>
      </a:accent5>
      <a:accent6>
        <a:srgbClr val="CE671E"/>
      </a:accent6>
      <a:hlink>
        <a:srgbClr val="58A618"/>
      </a:hlink>
      <a:folHlink>
        <a:srgbClr val="8E258D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3E72"/>
        </a:dk1>
        <a:lt1>
          <a:srgbClr val="FFFFFF"/>
        </a:lt1>
        <a:dk2>
          <a:srgbClr val="FFFFFF"/>
        </a:dk2>
        <a:lt2>
          <a:srgbClr val="00B3BE"/>
        </a:lt2>
        <a:accent1>
          <a:srgbClr val="0073CF"/>
        </a:accent1>
        <a:accent2>
          <a:srgbClr val="E37222"/>
        </a:accent2>
        <a:accent3>
          <a:srgbClr val="FFFFFF"/>
        </a:accent3>
        <a:accent4>
          <a:srgbClr val="003460"/>
        </a:accent4>
        <a:accent5>
          <a:srgbClr val="AABCE4"/>
        </a:accent5>
        <a:accent6>
          <a:srgbClr val="CE671E"/>
        </a:accent6>
        <a:hlink>
          <a:srgbClr val="58A618"/>
        </a:hlink>
        <a:folHlink>
          <a:srgbClr val="8E25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3E72"/>
        </a:dk1>
        <a:lt1>
          <a:srgbClr val="FFFFFF"/>
        </a:lt1>
        <a:dk2>
          <a:srgbClr val="FFFFFF"/>
        </a:dk2>
        <a:lt2>
          <a:srgbClr val="83AFB4"/>
        </a:lt2>
        <a:accent1>
          <a:srgbClr val="6AADE4"/>
        </a:accent1>
        <a:accent2>
          <a:srgbClr val="EFBD47"/>
        </a:accent2>
        <a:accent3>
          <a:srgbClr val="FFFFFF"/>
        </a:accent3>
        <a:accent4>
          <a:srgbClr val="003460"/>
        </a:accent4>
        <a:accent5>
          <a:srgbClr val="B9D3EF"/>
        </a:accent5>
        <a:accent6>
          <a:srgbClr val="D9AB3F"/>
        </a:accent6>
        <a:hlink>
          <a:srgbClr val="A8B400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3E72"/>
        </a:dk1>
        <a:lt1>
          <a:srgbClr val="FFFFFF"/>
        </a:lt1>
        <a:dk2>
          <a:srgbClr val="FFFFFF"/>
        </a:dk2>
        <a:lt2>
          <a:srgbClr val="156570"/>
        </a:lt2>
        <a:accent1>
          <a:srgbClr val="003E72"/>
        </a:accent1>
        <a:accent2>
          <a:srgbClr val="C84E00"/>
        </a:accent2>
        <a:accent3>
          <a:srgbClr val="FFFFFF"/>
        </a:accent3>
        <a:accent4>
          <a:srgbClr val="003460"/>
        </a:accent4>
        <a:accent5>
          <a:srgbClr val="AAAFBC"/>
        </a:accent5>
        <a:accent6>
          <a:srgbClr val="B54600"/>
        </a:accent6>
        <a:hlink>
          <a:srgbClr val="435125"/>
        </a:hlink>
        <a:folHlink>
          <a:srgbClr val="412D5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3134</TotalTime>
  <Words>299</Words>
  <Application>Microsoft Office PowerPoint</Application>
  <PresentationFormat>On-screen Show (4:3)</PresentationFormat>
  <Paragraphs>76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blank</vt:lpstr>
      <vt:lpstr>Dissertation resources      Lent 2017</vt:lpstr>
      <vt:lpstr>Introduction</vt:lpstr>
      <vt:lpstr>Literature searching ...</vt:lpstr>
      <vt:lpstr>Literature searching ...</vt:lpstr>
      <vt:lpstr>Not everything you find will be online or available in Cambridge …</vt:lpstr>
      <vt:lpstr>Not everything you find will be online or available in Cambridge …</vt:lpstr>
      <vt:lpstr>Datasets</vt:lpstr>
      <vt:lpstr>Datasets : Macro - some of which are very high quality and free …</vt:lpstr>
      <vt:lpstr>Eurostat</vt:lpstr>
      <vt:lpstr>UK Data Service Discover</vt:lpstr>
      <vt:lpstr>FRED (Federal Reserve Economic Data)</vt:lpstr>
      <vt:lpstr>ALFRED (Archival Economic Data)</vt:lpstr>
      <vt:lpstr>Office for National Statistics</vt:lpstr>
      <vt:lpstr>Datasets : Macro – others are very expensive</vt:lpstr>
      <vt:lpstr>Indiastat</vt:lpstr>
      <vt:lpstr>International Country Risk Guide (ICRG)</vt:lpstr>
      <vt:lpstr>WRDS (Wharton Research Data Services)</vt:lpstr>
      <vt:lpstr>Contact … Judge Business School Library</vt:lpstr>
      <vt:lpstr>Datasets : Micro</vt:lpstr>
      <vt:lpstr>Datasets : Micro</vt:lpstr>
      <vt:lpstr>Datasets : Micro</vt:lpstr>
      <vt:lpstr>Datasets : Financial</vt:lpstr>
      <vt:lpstr>Library dissertation support</vt:lpstr>
      <vt:lpstr>Library dissertation support</vt:lpstr>
      <vt:lpstr>Library dissertation support</vt:lpstr>
      <vt:lpstr>Library dissertation support</vt:lpstr>
      <vt:lpstr>Library dissertation support</vt:lpstr>
      <vt:lpstr>Library dissertation support</vt:lpstr>
      <vt:lpstr>Library dissertation support</vt:lpstr>
      <vt:lpstr>Finally … </vt:lpstr>
    </vt:vector>
  </TitlesOfParts>
  <Company>..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..</dc:creator>
  <cp:lastModifiedBy>Simon Frost</cp:lastModifiedBy>
  <cp:revision>168</cp:revision>
  <cp:lastPrinted>1601-01-01T00:00:00Z</cp:lastPrinted>
  <dcterms:created xsi:type="dcterms:W3CDTF">2008-03-27T10:29:55Z</dcterms:created>
  <dcterms:modified xsi:type="dcterms:W3CDTF">2017-02-23T09:14:33Z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